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 id="2147483684" r:id="rId3"/>
  </p:sldMasterIdLst>
  <p:notesMasterIdLst>
    <p:notesMasterId r:id="rId118"/>
  </p:notesMasterIdLst>
  <p:sldIdLst>
    <p:sldId id="256" r:id="rId4"/>
    <p:sldId id="800" r:id="rId5"/>
    <p:sldId id="257" r:id="rId6"/>
    <p:sldId id="259" r:id="rId7"/>
    <p:sldId id="368" r:id="rId8"/>
    <p:sldId id="543" r:id="rId9"/>
    <p:sldId id="629" r:id="rId10"/>
    <p:sldId id="262" r:id="rId11"/>
    <p:sldId id="706" r:id="rId12"/>
    <p:sldId id="610" r:id="rId13"/>
    <p:sldId id="679" r:id="rId14"/>
    <p:sldId id="680" r:id="rId15"/>
    <p:sldId id="714" r:id="rId16"/>
    <p:sldId id="267" r:id="rId17"/>
    <p:sldId id="324" r:id="rId18"/>
    <p:sldId id="401" r:id="rId19"/>
    <p:sldId id="422" r:id="rId20"/>
    <p:sldId id="676" r:id="rId21"/>
    <p:sldId id="673" r:id="rId22"/>
    <p:sldId id="674" r:id="rId23"/>
    <p:sldId id="675" r:id="rId24"/>
    <p:sldId id="658" r:id="rId25"/>
    <p:sldId id="659" r:id="rId26"/>
    <p:sldId id="660" r:id="rId27"/>
    <p:sldId id="661" r:id="rId28"/>
    <p:sldId id="601" r:id="rId29"/>
    <p:sldId id="602" r:id="rId30"/>
    <p:sldId id="586" r:id="rId31"/>
    <p:sldId id="603" r:id="rId32"/>
    <p:sldId id="761" r:id="rId33"/>
    <p:sldId id="662" r:id="rId34"/>
    <p:sldId id="663" r:id="rId35"/>
    <p:sldId id="664" r:id="rId36"/>
    <p:sldId id="665" r:id="rId37"/>
    <p:sldId id="677" r:id="rId38"/>
    <p:sldId id="767" r:id="rId39"/>
    <p:sldId id="770" r:id="rId40"/>
    <p:sldId id="647" r:id="rId41"/>
    <p:sldId id="500" r:id="rId42"/>
    <p:sldId id="501" r:id="rId43"/>
    <p:sldId id="585" r:id="rId44"/>
    <p:sldId id="511" r:id="rId45"/>
    <p:sldId id="271" r:id="rId46"/>
    <p:sldId id="512" r:id="rId47"/>
    <p:sldId id="273" r:id="rId48"/>
    <p:sldId id="507" r:id="rId49"/>
    <p:sldId id="504" r:id="rId50"/>
    <p:sldId id="505" r:id="rId51"/>
    <p:sldId id="762" r:id="rId52"/>
    <p:sldId id="763" r:id="rId53"/>
    <p:sldId id="707" r:id="rId54"/>
    <p:sldId id="708" r:id="rId55"/>
    <p:sldId id="801" r:id="rId56"/>
    <p:sldId id="802" r:id="rId57"/>
    <p:sldId id="805" r:id="rId58"/>
    <p:sldId id="506" r:id="rId59"/>
    <p:sldId id="497" r:id="rId60"/>
    <p:sldId id="519" r:id="rId61"/>
    <p:sldId id="520" r:id="rId62"/>
    <p:sldId id="521" r:id="rId63"/>
    <p:sldId id="522" r:id="rId64"/>
    <p:sldId id="523" r:id="rId65"/>
    <p:sldId id="524" r:id="rId66"/>
    <p:sldId id="671" r:id="rId67"/>
    <p:sldId id="700" r:id="rId68"/>
    <p:sldId id="709" r:id="rId69"/>
    <p:sldId id="766" r:id="rId70"/>
    <p:sldId id="799" r:id="rId71"/>
    <p:sldId id="339" r:id="rId72"/>
    <p:sldId id="340" r:id="rId73"/>
    <p:sldId id="668" r:id="rId74"/>
    <p:sldId id="483" r:id="rId75"/>
    <p:sldId id="669" r:id="rId76"/>
    <p:sldId id="670" r:id="rId77"/>
    <p:sldId id="666" r:id="rId78"/>
    <p:sldId id="485" r:id="rId79"/>
    <p:sldId id="486" r:id="rId80"/>
    <p:sldId id="667" r:id="rId81"/>
    <p:sldId id="754" r:id="rId82"/>
    <p:sldId id="490" r:id="rId83"/>
    <p:sldId id="492" r:id="rId84"/>
    <p:sldId id="493" r:id="rId85"/>
    <p:sldId id="494" r:id="rId86"/>
    <p:sldId id="756" r:id="rId87"/>
    <p:sldId id="705" r:id="rId88"/>
    <p:sldId id="710" r:id="rId89"/>
    <p:sldId id="769" r:id="rId90"/>
    <p:sldId id="768" r:id="rId91"/>
    <p:sldId id="690" r:id="rId92"/>
    <p:sldId id="489" r:id="rId93"/>
    <p:sldId id="699" r:id="rId94"/>
    <p:sldId id="687" r:id="rId95"/>
    <p:sldId id="696" r:id="rId96"/>
    <p:sldId id="697" r:id="rId97"/>
    <p:sldId id="712" r:id="rId98"/>
    <p:sldId id="711" r:id="rId99"/>
    <p:sldId id="759" r:id="rId100"/>
    <p:sldId id="760" r:id="rId101"/>
    <p:sldId id="758" r:id="rId102"/>
    <p:sldId id="764" r:id="rId103"/>
    <p:sldId id="695" r:id="rId104"/>
    <p:sldId id="549" r:id="rId105"/>
    <p:sldId id="552" r:id="rId106"/>
    <p:sldId id="554" r:id="rId107"/>
    <p:sldId id="557" r:id="rId108"/>
    <p:sldId id="689" r:id="rId109"/>
    <p:sldId id="803" r:id="rId110"/>
    <p:sldId id="804" r:id="rId111"/>
    <p:sldId id="516" r:id="rId112"/>
    <p:sldId id="525" r:id="rId113"/>
    <p:sldId id="398" r:id="rId114"/>
    <p:sldId id="269" r:id="rId115"/>
    <p:sldId id="270" r:id="rId116"/>
    <p:sldId id="272" r:id="rId117"/>
  </p:sldIdLst>
  <p:sldSz cx="12192000" cy="6858000"/>
  <p:notesSz cx="6888163" cy="100203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6340" autoAdjust="0"/>
  </p:normalViewPr>
  <p:slideViewPr>
    <p:cSldViewPr snapToGrid="0">
      <p:cViewPr varScale="1">
        <p:scale>
          <a:sx n="106" d="100"/>
          <a:sy n="106" d="100"/>
        </p:scale>
        <p:origin x="600" y="114"/>
      </p:cViewPr>
      <p:guideLst>
        <p:guide orient="horz" pos="2160"/>
        <p:guide pos="3840"/>
      </p:guideLst>
    </p:cSldViewPr>
  </p:slideViewPr>
  <p:outlineViewPr>
    <p:cViewPr>
      <p:scale>
        <a:sx n="33" d="100"/>
        <a:sy n="33" d="100"/>
      </p:scale>
      <p:origin x="0" y="5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presProps" Target="presProps.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A0DB06B9-7D30-4724-98D3-6144152877F1}" type="datetimeFigureOut">
              <a:rPr lang="pt-BR" smtClean="0"/>
              <a:t>03/11/2025</a:t>
            </a:fld>
            <a:endParaRPr lang="pt-BR"/>
          </a:p>
        </p:txBody>
      </p:sp>
      <p:sp>
        <p:nvSpPr>
          <p:cNvPr id="4" name="Espaço Reservado para Imagem de Slide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4C5B3B6D-D2DF-429F-B524-30FE9082767E}" type="slidenum">
              <a:rPr lang="pt-BR" smtClean="0"/>
              <a:t>‹nº›</a:t>
            </a:fld>
            <a:endParaRPr lang="pt-BR"/>
          </a:p>
        </p:txBody>
      </p:sp>
    </p:spTree>
    <p:extLst>
      <p:ext uri="{BB962C8B-B14F-4D97-AF65-F5344CB8AC3E}">
        <p14:creationId xmlns:p14="http://schemas.microsoft.com/office/powerpoint/2010/main" val="225916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402C0-854D-4FB0-AF6E-3DE757AB443D}"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55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402C0-854D-4FB0-AF6E-3DE757AB443D}"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37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738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217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2016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8529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4175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715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083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537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4171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8265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6845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724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93564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62779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65561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1657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41250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6312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15481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64314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98030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5004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03/11/2025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03/11/2025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03/11/2025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06745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lanalto.gov.br/ccivil_03/_ato2019-2022/2021/lei/l14133.htm#art9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lanalto.gov.br/ccivil_03/Decreto-Lei/Del4657.htm"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1.tce.pr.gov.br/conteudo/prejulgado-n%C2%BA-6/82361/area/24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planalto.gov.br/ccivil_03/LEIS/LCP/Lcp123.htm#art42"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1.tce.pr.gov.br/conteudo/prejulgado-n%C2%BA-27/323698/area/24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263" y="809263"/>
            <a:ext cx="10515600" cy="1019537"/>
          </a:xfrm>
        </p:spPr>
        <p:txBody>
          <a:bodyPr>
            <a:normAutofit/>
          </a:bodyPr>
          <a:lstStyle/>
          <a:p>
            <a:pPr algn="ctr">
              <a:lnSpc>
                <a:spcPct val="120000"/>
              </a:lnSpc>
              <a:spcBef>
                <a:spcPts val="0"/>
              </a:spcBef>
            </a:pPr>
            <a:r>
              <a:rPr lang="pt-BR" dirty="0"/>
              <a:t>Do procedimento na contratação direta</a:t>
            </a:r>
          </a:p>
        </p:txBody>
      </p:sp>
      <p:sp>
        <p:nvSpPr>
          <p:cNvPr id="3" name="Espaço Reservado para Conteúdo 2"/>
          <p:cNvSpPr>
            <a:spLocks noGrp="1"/>
          </p:cNvSpPr>
          <p:nvPr>
            <p:ph idx="1"/>
          </p:nvPr>
        </p:nvSpPr>
        <p:spPr>
          <a:xfrm>
            <a:off x="692331" y="2194560"/>
            <a:ext cx="11180801" cy="4093698"/>
          </a:xfrm>
        </p:spPr>
        <p:txBody>
          <a:bodyPr>
            <a:normAutofit fontScale="77500" lnSpcReduction="20000"/>
          </a:bodyPr>
          <a:lstStyle/>
          <a:p>
            <a:pPr algn="just">
              <a:lnSpc>
                <a:spcPct val="120000"/>
              </a:lnSpc>
              <a:spcBef>
                <a:spcPts val="0"/>
              </a:spcBef>
            </a:pPr>
            <a:r>
              <a:rPr lang="pt-BR" sz="3200" dirty="0"/>
              <a:t>	Ausência de licitação é ≠ de contratação informal, sem observância de formalidades prévias.</a:t>
            </a:r>
          </a:p>
          <a:p>
            <a:pPr algn="just">
              <a:lnSpc>
                <a:spcPct val="120000"/>
              </a:lnSpc>
              <a:spcBef>
                <a:spcPts val="0"/>
              </a:spcBef>
            </a:pPr>
            <a:endParaRPr lang="pt-BR" sz="3200" dirty="0"/>
          </a:p>
          <a:p>
            <a:pPr algn="just">
              <a:lnSpc>
                <a:spcPct val="120000"/>
              </a:lnSpc>
              <a:spcBef>
                <a:spcPts val="0"/>
              </a:spcBef>
            </a:pPr>
            <a:r>
              <a:rPr lang="pt-BR" sz="3200" dirty="0"/>
              <a:t>	Contratação direta exige procedimento administrativo prévio com a observância de etapas e formalidades.</a:t>
            </a:r>
          </a:p>
          <a:p>
            <a:pPr algn="just">
              <a:lnSpc>
                <a:spcPct val="120000"/>
              </a:lnSpc>
              <a:spcBef>
                <a:spcPts val="0"/>
              </a:spcBef>
            </a:pPr>
            <a:endParaRPr lang="pt-BR" sz="3200" dirty="0"/>
          </a:p>
          <a:p>
            <a:pPr algn="just">
              <a:lnSpc>
                <a:spcPct val="120000"/>
              </a:lnSpc>
              <a:spcBef>
                <a:spcPts val="0"/>
              </a:spcBef>
            </a:pPr>
            <a:r>
              <a:rPr lang="pt-BR" sz="3200" dirty="0"/>
              <a:t>	Somente em situações limites se admite a contratação sem o prévio procedimento administrativo, como no caso de contratações emergenciais cuja demora do procedimento afete o interesse público. Entretanto, mesmo assim, haverá necessidade de processo posterior para justificar a emergência.</a:t>
            </a:r>
          </a:p>
        </p:txBody>
      </p:sp>
    </p:spTree>
    <p:extLst>
      <p:ext uri="{BB962C8B-B14F-4D97-AF65-F5344CB8AC3E}">
        <p14:creationId xmlns:p14="http://schemas.microsoft.com/office/powerpoint/2010/main" val="10403736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D7F27A68-498C-8901-CB2A-44CF4F66EB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DF79D9-384B-05E4-F78C-BD89AAA83C13}"/>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Licitações exclusivas para micro e pequenas empresas precisam ser justificadas</a:t>
            </a:r>
          </a:p>
        </p:txBody>
      </p:sp>
      <p:sp>
        <p:nvSpPr>
          <p:cNvPr id="3" name="Espaço Reservado para Conteúdo 2">
            <a:extLst>
              <a:ext uri="{FF2B5EF4-FFF2-40B4-BE49-F238E27FC236}">
                <a16:creationId xmlns:a16="http://schemas.microsoft.com/office/drawing/2014/main" id="{9AF9BBB9-5C65-B108-4F85-D9E1A88C4830}"/>
              </a:ext>
            </a:extLst>
          </p:cNvPr>
          <p:cNvSpPr>
            <a:spLocks noGrp="1"/>
          </p:cNvSpPr>
          <p:nvPr>
            <p:ph idx="1"/>
          </p:nvPr>
        </p:nvSpPr>
        <p:spPr>
          <a:xfrm>
            <a:off x="225083" y="1647732"/>
            <a:ext cx="9218031" cy="4865610"/>
          </a:xfrm>
        </p:spPr>
        <p:txBody>
          <a:bodyPr>
            <a:noAutofit/>
          </a:bodyPr>
          <a:lstStyle/>
          <a:p>
            <a:pPr algn="just"/>
            <a:r>
              <a:rPr lang="pt-BR" sz="1600" b="0" i="0" dirty="0">
                <a:effectLst/>
                <a:latin typeface="+mj-lt"/>
              </a:rPr>
              <a:t>A exclusividade de participação de microempresas (</a:t>
            </a:r>
            <a:r>
              <a:rPr lang="pt-BR" sz="1600" b="0" i="0" dirty="0" err="1">
                <a:effectLst/>
                <a:latin typeface="+mj-lt"/>
              </a:rPr>
              <a:t>MEs</a:t>
            </a:r>
            <a:r>
              <a:rPr lang="pt-BR" sz="1600" b="0" i="0" dirty="0">
                <a:effectLst/>
                <a:latin typeface="+mj-lt"/>
              </a:rPr>
              <a:t>) e empresas de pequeno porte (</a:t>
            </a:r>
            <a:r>
              <a:rPr lang="pt-BR" sz="1600" b="0" i="0" dirty="0" err="1">
                <a:effectLst/>
                <a:latin typeface="+mj-lt"/>
              </a:rPr>
              <a:t>EPPs</a:t>
            </a:r>
            <a:r>
              <a:rPr lang="pt-BR" sz="1600" b="0" i="0" dirty="0">
                <a:effectLst/>
                <a:latin typeface="+mj-lt"/>
              </a:rPr>
              <a:t>) locais ou regionais em contratações públicas só é permitida caso o ente licitante apresente planejamento detalhado, e com indicação no edital do certame, que justifique claramente a contribuição dessa restrição para o desenvolvimento municipal ou regional.</a:t>
            </a:r>
          </a:p>
          <a:p>
            <a:pPr algn="just"/>
            <a:r>
              <a:rPr lang="pt-BR" sz="1600" b="0" i="0" dirty="0">
                <a:effectLst/>
                <a:latin typeface="+mj-lt"/>
              </a:rPr>
              <a:t>A licitação, realizada na modalidade de menor preço por item, foi lançada por esse município da Região Centro-Oeste do Paraná para a compra de pneus e câmaras de ar, pelo valor máximo de R$ 79.734,29. O representante alegou que o edital do certame teria, irregularmente, restringido a competitividade do procedimento licitatório ao permitir a disputa apenas às </a:t>
            </a:r>
            <a:r>
              <a:rPr lang="pt-BR" sz="1600" b="0" i="0" dirty="0" err="1">
                <a:effectLst/>
                <a:latin typeface="+mj-lt"/>
              </a:rPr>
              <a:t>MEs</a:t>
            </a:r>
            <a:r>
              <a:rPr lang="pt-BR" sz="1600" b="0" i="0" dirty="0">
                <a:effectLst/>
                <a:latin typeface="+mj-lt"/>
              </a:rPr>
              <a:t> e </a:t>
            </a:r>
            <a:r>
              <a:rPr lang="pt-BR" sz="1600" b="0" i="0" dirty="0" err="1">
                <a:effectLst/>
                <a:latin typeface="+mj-lt"/>
              </a:rPr>
              <a:t>EPPs</a:t>
            </a:r>
            <a:r>
              <a:rPr lang="pt-BR" sz="1600" b="0" i="0" dirty="0">
                <a:effectLst/>
                <a:latin typeface="+mj-lt"/>
              </a:rPr>
              <a:t> sediadas no município de Palmital.</a:t>
            </a:r>
          </a:p>
          <a:p>
            <a:pPr algn="just"/>
            <a:r>
              <a:rPr lang="pt-BR" sz="1600" b="0" i="0" dirty="0">
                <a:effectLst/>
                <a:latin typeface="+mj-lt"/>
              </a:rPr>
              <a:t>Em sua defesa, a administração municipal argumentou que inexistiria qualquer irregularidade quanto à exigência disposta no edital do pregão, pois a decisão estaria amparada na lei. E acrescentou que a Lei Municipal nº 1025/2016 possibilita a restrição do certame às </a:t>
            </a:r>
            <a:r>
              <a:rPr lang="pt-BR" sz="1600" b="0" i="0" dirty="0" err="1">
                <a:effectLst/>
                <a:latin typeface="+mj-lt"/>
              </a:rPr>
              <a:t>MEs</a:t>
            </a:r>
            <a:r>
              <a:rPr lang="pt-BR" sz="1600" b="0" i="0" dirty="0">
                <a:effectLst/>
                <a:latin typeface="+mj-lt"/>
              </a:rPr>
              <a:t> e </a:t>
            </a:r>
            <a:r>
              <a:rPr lang="pt-BR" sz="1600" b="0" i="0" dirty="0" err="1">
                <a:effectLst/>
                <a:latin typeface="+mj-lt"/>
              </a:rPr>
              <a:t>EPPs</a:t>
            </a:r>
            <a:r>
              <a:rPr lang="pt-BR" sz="1600" b="0" i="0" dirty="0">
                <a:effectLst/>
                <a:latin typeface="+mj-lt"/>
              </a:rPr>
              <a:t> quando existirem mais de três fornecedores locais aptos a atender o objeto licitado, levando em conta "a facilidade e rapidez com que os fornecedores entregam os objetos de forma imediata quando solicitados, diferentemente de empresas que, estando sediadas em outros municípios, necessitam despachar os objetos através de transportadora".</a:t>
            </a:r>
          </a:p>
          <a:p>
            <a:pPr algn="just"/>
            <a:r>
              <a:rPr lang="pt-BR" sz="1600" b="0" i="0" dirty="0">
                <a:effectLst/>
                <a:latin typeface="+mj-lt"/>
              </a:rPr>
              <a:t>Ao fundamentar seu voto, o relator do processo, conselheiro Maurício Requião, </a:t>
            </a:r>
            <a:r>
              <a:rPr lang="pt-BR" sz="1600" b="1" i="0" dirty="0">
                <a:effectLst/>
                <a:latin typeface="+mj-lt"/>
              </a:rPr>
              <a:t>considerou que o tratamento diferenciado para estas categorias de empresas pelo município se baseou unicamente na legislação municipal e nacional, sem apresentar razões que amparassem tal restrição.</a:t>
            </a:r>
          </a:p>
          <a:p>
            <a:pPr algn="just">
              <a:buNone/>
            </a:pPr>
            <a:r>
              <a:rPr lang="pt-BR" sz="1600" dirty="0">
                <a:effectLst/>
                <a:latin typeface="+mj-lt"/>
                <a:ea typeface="Calibri" panose="020F0502020204030204" pitchFamily="34" charset="0"/>
                <a:cs typeface="Times New Roman" panose="02020603050405020304" pitchFamily="18" charset="0"/>
              </a:rPr>
              <a:t>	(</a:t>
            </a:r>
            <a:r>
              <a:rPr lang="pt-BR" sz="1600" b="1" i="0" u="none" strike="noStrike" kern="1200" dirty="0">
                <a:solidFill>
                  <a:srgbClr val="000000"/>
                </a:solidFill>
                <a:effectLst/>
                <a:latin typeface="+mj-lt"/>
              </a:rPr>
              <a:t>Processo</a:t>
            </a:r>
            <a:r>
              <a:rPr lang="pt-BR" sz="1600" b="0" i="0" u="none" strike="noStrike" kern="1200" dirty="0">
                <a:solidFill>
                  <a:srgbClr val="000000"/>
                </a:solidFill>
                <a:effectLst/>
                <a:latin typeface="+mj-lt"/>
              </a:rPr>
              <a:t> </a:t>
            </a:r>
            <a:r>
              <a:rPr lang="pt-BR" sz="1600" b="1" i="0" u="none" strike="noStrike" kern="1200" dirty="0">
                <a:solidFill>
                  <a:srgbClr val="000000"/>
                </a:solidFill>
                <a:effectLst/>
                <a:latin typeface="+mj-lt"/>
              </a:rPr>
              <a:t>nº</a:t>
            </a:r>
            <a:r>
              <a:rPr lang="pt-BR" sz="1600" b="0" i="0" u="none" strike="noStrike" kern="1200" dirty="0">
                <a:solidFill>
                  <a:srgbClr val="000000"/>
                </a:solidFill>
                <a:effectLst/>
                <a:latin typeface="+mj-lt"/>
              </a:rPr>
              <a:t>: 172944/24 - Acórdão 4280/24 – Tribunal Pleno. Rel. Cons. Maurício Requião de Mello e Silva</a:t>
            </a:r>
            <a:r>
              <a:rPr lang="pt-BR" sz="1600" dirty="0">
                <a:effectLst/>
                <a:latin typeface="+mj-lt"/>
                <a:ea typeface="Calibri" panose="020F0502020204030204" pitchFamily="34" charset="0"/>
                <a:cs typeface="Times New Roman" panose="02020603050405020304" pitchFamily="18" charset="0"/>
              </a:rPr>
              <a:t>)</a:t>
            </a: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https://www1.tce.pr.gov.br/noticias/licitacoes-exclusivas-para-micro-e-pequenas-empresas-precisam-ser-justificadas/12025/N</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97672A1D-5F1F-A61C-F3C6-1568957B4691}"/>
              </a:ext>
            </a:extLst>
          </p:cNvPr>
          <p:cNvPicPr>
            <a:picLocks noChangeAspect="1"/>
          </p:cNvPicPr>
          <p:nvPr/>
        </p:nvPicPr>
        <p:blipFill>
          <a:blip r:embed="rId3"/>
          <a:stretch>
            <a:fillRect/>
          </a:stretch>
        </p:blipFill>
        <p:spPr>
          <a:xfrm>
            <a:off x="9443114" y="1746345"/>
            <a:ext cx="2743200" cy="866775"/>
          </a:xfrm>
          <a:prstGeom prst="rect">
            <a:avLst/>
          </a:prstGeom>
        </p:spPr>
      </p:pic>
      <p:pic>
        <p:nvPicPr>
          <p:cNvPr id="4" name="Imagem 3">
            <a:extLst>
              <a:ext uri="{FF2B5EF4-FFF2-40B4-BE49-F238E27FC236}">
                <a16:creationId xmlns:a16="http://schemas.microsoft.com/office/drawing/2014/main" id="{FCC47030-0E9A-A8E5-8C33-FB8AFB1D9762}"/>
              </a:ext>
            </a:extLst>
          </p:cNvPr>
          <p:cNvPicPr>
            <a:picLocks noChangeAspect="1"/>
          </p:cNvPicPr>
          <p:nvPr/>
        </p:nvPicPr>
        <p:blipFill>
          <a:blip r:embed="rId4"/>
          <a:stretch>
            <a:fillRect/>
          </a:stretch>
        </p:blipFill>
        <p:spPr>
          <a:xfrm>
            <a:off x="9691242" y="4909625"/>
            <a:ext cx="2495072" cy="1957072"/>
          </a:xfrm>
          <a:prstGeom prst="rect">
            <a:avLst/>
          </a:prstGeom>
        </p:spPr>
      </p:pic>
    </p:spTree>
    <p:extLst>
      <p:ext uri="{BB962C8B-B14F-4D97-AF65-F5344CB8AC3E}">
        <p14:creationId xmlns:p14="http://schemas.microsoft.com/office/powerpoint/2010/main" val="12128991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Publicações do resultado</a:t>
            </a:r>
            <a:endParaRPr lang="pt-BR"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3460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72886" y="652510"/>
            <a:ext cx="10515600" cy="1019538"/>
          </a:xfrm>
          <a:ln>
            <a:solidFill>
              <a:schemeClr val="tx1"/>
            </a:solidFill>
          </a:ln>
        </p:spPr>
        <p:txBody>
          <a:bodyPr>
            <a:normAutofit/>
          </a:bodyPr>
          <a:lstStyle/>
          <a:p>
            <a:pPr algn="ctr"/>
            <a:r>
              <a:rPr lang="pt-BR" b="1" dirty="0"/>
              <a:t>Portal Nacional de Contratações Públicas</a:t>
            </a:r>
          </a:p>
        </p:txBody>
      </p:sp>
      <p:pic>
        <p:nvPicPr>
          <p:cNvPr id="6" name="Espaço Reservado para Conteúdo 5">
            <a:extLst>
              <a:ext uri="{FF2B5EF4-FFF2-40B4-BE49-F238E27FC236}">
                <a16:creationId xmlns:a16="http://schemas.microsoft.com/office/drawing/2014/main" id="{A21112DE-1664-09A1-4D7B-BAF9DC4DA4EB}"/>
              </a:ext>
            </a:extLst>
          </p:cNvPr>
          <p:cNvPicPr>
            <a:picLocks noGrp="1" noChangeAspect="1"/>
          </p:cNvPicPr>
          <p:nvPr>
            <p:ph idx="1"/>
          </p:nvPr>
        </p:nvPicPr>
        <p:blipFill>
          <a:blip r:embed="rId3"/>
          <a:stretch>
            <a:fillRect/>
          </a:stretch>
        </p:blipFill>
        <p:spPr>
          <a:xfrm>
            <a:off x="0" y="1672048"/>
            <a:ext cx="12192000" cy="5185951"/>
          </a:xfrm>
        </p:spPr>
      </p:pic>
    </p:spTree>
    <p:extLst>
      <p:ext uri="{BB962C8B-B14F-4D97-AF65-F5344CB8AC3E}">
        <p14:creationId xmlns:p14="http://schemas.microsoft.com/office/powerpoint/2010/main" val="17991636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535577"/>
            <a:ext cx="10515600" cy="1139790"/>
          </a:xfrm>
        </p:spPr>
        <p:txBody>
          <a:bodyPr>
            <a:normAutofit/>
          </a:bodyPr>
          <a:lstStyle/>
          <a:p>
            <a:pPr marL="514350" indent="-514350" algn="ctr"/>
            <a:r>
              <a:rPr lang="pt-BR" b="1" dirty="0"/>
              <a:t>Portal Nacional de Contratações Públicas</a:t>
            </a:r>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Artigo 174 e seguintes.</a:t>
            </a:r>
          </a:p>
          <a:p>
            <a:pPr algn="just"/>
            <a:r>
              <a:rPr lang="pt-BR" sz="3200" dirty="0"/>
              <a:t>Centralizar a publicidade de atos (edital e contratos).</a:t>
            </a:r>
          </a:p>
          <a:p>
            <a:pPr algn="just"/>
            <a:r>
              <a:rPr lang="pt-BR" sz="3200" dirty="0"/>
              <a:t>Oferece o registro cadastral unificado.</a:t>
            </a:r>
          </a:p>
          <a:p>
            <a:pPr algn="just"/>
            <a:r>
              <a:rPr lang="pt-BR" sz="3200" dirty="0"/>
              <a:t>Painel de consulta de preços.</a:t>
            </a:r>
          </a:p>
          <a:p>
            <a:pPr algn="just">
              <a:buNone/>
            </a:pPr>
            <a:endParaRPr lang="pt-BR" sz="3200" dirty="0"/>
          </a:p>
        </p:txBody>
      </p:sp>
    </p:spTree>
    <p:extLst>
      <p:ext uri="{BB962C8B-B14F-4D97-AF65-F5344CB8AC3E}">
        <p14:creationId xmlns:p14="http://schemas.microsoft.com/office/powerpoint/2010/main" val="8810574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O PNCP conterá, entre outras, as seguintes informações acerca das contratações</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Art. 174, § 2º</a:t>
            </a:r>
          </a:p>
          <a:p>
            <a:pPr algn="just">
              <a:buNone/>
            </a:pPr>
            <a:r>
              <a:rPr lang="pt-BR" sz="3200" dirty="0"/>
              <a:t>I - planos de contratação anuais;</a:t>
            </a:r>
          </a:p>
          <a:p>
            <a:pPr algn="just">
              <a:buNone/>
            </a:pPr>
            <a:r>
              <a:rPr lang="pt-BR" sz="3200" dirty="0"/>
              <a:t>II - catálogos eletrônicos de padronização;</a:t>
            </a:r>
          </a:p>
          <a:p>
            <a:pPr algn="just">
              <a:buNone/>
            </a:pPr>
            <a:r>
              <a:rPr lang="pt-BR" sz="3200" dirty="0"/>
              <a:t>III - editais de credenciamento e de pré-qualificação, avisos de contratação direta e editais de licitação e respectivos anexos;</a:t>
            </a:r>
          </a:p>
          <a:p>
            <a:pPr algn="just">
              <a:buNone/>
            </a:pPr>
            <a:r>
              <a:rPr lang="pt-BR" sz="3200" dirty="0"/>
              <a:t>IV - atas de registro de preços;</a:t>
            </a:r>
          </a:p>
          <a:p>
            <a:pPr algn="just">
              <a:buNone/>
            </a:pPr>
            <a:r>
              <a:rPr lang="pt-BR" sz="3200" dirty="0"/>
              <a:t>V - contratos e termos aditivos;</a:t>
            </a:r>
          </a:p>
          <a:p>
            <a:pPr algn="just">
              <a:buNone/>
            </a:pPr>
            <a:r>
              <a:rPr lang="pt-BR" sz="3200" dirty="0"/>
              <a:t>VI - notas fiscais eletrônicas, quando for o caso.</a:t>
            </a:r>
          </a:p>
          <a:p>
            <a:pPr algn="just">
              <a:buNone/>
            </a:pPr>
            <a:endParaRPr lang="pt-BR" sz="3200" dirty="0"/>
          </a:p>
        </p:txBody>
      </p:sp>
    </p:spTree>
    <p:extLst>
      <p:ext uri="{BB962C8B-B14F-4D97-AF65-F5344CB8AC3E}">
        <p14:creationId xmlns:p14="http://schemas.microsoft.com/office/powerpoint/2010/main" val="40589022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Publicação extrato na dispensa pelo valor</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	Art. 75</a:t>
            </a:r>
          </a:p>
          <a:p>
            <a:pPr algn="just">
              <a:buNone/>
            </a:pPr>
            <a:r>
              <a:rPr lang="pt-BR" sz="3200" dirty="0"/>
              <a:t>	§ 4º As contratações de que tratam os incisos I e II do </a:t>
            </a:r>
            <a:r>
              <a:rPr lang="pt-BR" sz="3200" b="1" dirty="0"/>
              <a:t>caput</a:t>
            </a:r>
            <a:r>
              <a:rPr lang="pt-BR" sz="3200" dirty="0"/>
              <a:t> deste artigo serão preferencialmente pagas por meio de cartão de pagamento, </a:t>
            </a:r>
            <a:r>
              <a:rPr lang="pt-BR" sz="3200" b="1" dirty="0"/>
              <a:t>cujo extrato deverá ser divulgado e mantido à disposição do público no Portal Nacional de Contratações Públicas (PNCP).</a:t>
            </a:r>
          </a:p>
        </p:txBody>
      </p:sp>
    </p:spTree>
    <p:extLst>
      <p:ext uri="{BB962C8B-B14F-4D97-AF65-F5344CB8AC3E}">
        <p14:creationId xmlns:p14="http://schemas.microsoft.com/office/powerpoint/2010/main" val="1146532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956353"/>
          </a:xfrm>
        </p:spPr>
        <p:txBody>
          <a:bodyPr>
            <a:normAutofit/>
          </a:bodyPr>
          <a:lstStyle/>
          <a:p>
            <a:pPr marL="514350" indent="-514350" algn="ctr"/>
            <a:r>
              <a:rPr lang="pt-BR" dirty="0"/>
              <a:t>Publicação da Contratação direta</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	Art. 72</a:t>
            </a:r>
          </a:p>
          <a:p>
            <a:pPr algn="just">
              <a:buNone/>
            </a:pPr>
            <a:r>
              <a:rPr lang="pt-BR" sz="3200" dirty="0"/>
              <a:t>	Parágrafo único. O ato que autoriza a contratação direta ou o extrato decorrente do contrato deverá ser divulgado e mantido à disposição do público em </a:t>
            </a:r>
            <a:r>
              <a:rPr lang="pt-BR" sz="3200" b="1" u="sng" dirty="0"/>
              <a:t>sítio eletrônico oficial</a:t>
            </a:r>
            <a:r>
              <a:rPr lang="pt-BR" sz="3200" dirty="0"/>
              <a:t>.</a:t>
            </a:r>
          </a:p>
        </p:txBody>
      </p:sp>
    </p:spTree>
    <p:extLst>
      <p:ext uri="{BB962C8B-B14F-4D97-AF65-F5344CB8AC3E}">
        <p14:creationId xmlns:p14="http://schemas.microsoft.com/office/powerpoint/2010/main" val="1215835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B651236B-8A5C-750F-6551-913DD1E9A6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04C988-22A6-624A-08C9-4ECF1E3A3DB8}"/>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Documentos de licitação devem ser publicados pontualmente no portal da transparência</a:t>
            </a:r>
          </a:p>
        </p:txBody>
      </p:sp>
      <p:sp>
        <p:nvSpPr>
          <p:cNvPr id="3" name="Espaço Reservado para Conteúdo 2">
            <a:extLst>
              <a:ext uri="{FF2B5EF4-FFF2-40B4-BE49-F238E27FC236}">
                <a16:creationId xmlns:a16="http://schemas.microsoft.com/office/drawing/2014/main" id="{D68C0478-A605-8B87-3301-48E09B861E3D}"/>
              </a:ext>
            </a:extLst>
          </p:cNvPr>
          <p:cNvSpPr>
            <a:spLocks noGrp="1"/>
          </p:cNvSpPr>
          <p:nvPr>
            <p:ph idx="1"/>
          </p:nvPr>
        </p:nvSpPr>
        <p:spPr>
          <a:xfrm>
            <a:off x="160330" y="1888883"/>
            <a:ext cx="9246220" cy="4087638"/>
          </a:xfrm>
        </p:spPr>
        <p:txBody>
          <a:bodyPr>
            <a:noAutofit/>
          </a:bodyPr>
          <a:lstStyle/>
          <a:p>
            <a:pPr marL="0" indent="0" algn="just">
              <a:buNone/>
            </a:pPr>
            <a:r>
              <a:rPr lang="pt-BR" sz="2300" dirty="0"/>
              <a:t>Os documentos que compõem o procedimento licitatório devem ser publicados no portal da transparência do órgão licitante com rapidez e dentro dos prazos legais estabelecidos, para consulta dos licitantes e da população. Esta foi a recomendação do TCE-PR ao Consórcio Intermunicipal de Saúde do Litoral do Paraná. </a:t>
            </a:r>
          </a:p>
          <a:p>
            <a:pPr marL="0" indent="0" algn="just">
              <a:buNone/>
            </a:pPr>
            <a:r>
              <a:rPr lang="pt-BR" sz="2300" dirty="0"/>
              <a:t>Segundo a Denúncia, o consórcio não publicou em seu portal de transparência documentos importantes referentes ao processo licitatório, por meio do qual foi contratada a empresa OMNI Concursos para o processo de seleção dos inscritos. Entre os documentos que não foram publicados estão o próprio contrato administrativo entre o consórcio e a OMNI e as certidões negativas de débito da empresa, obrigatórias em todas as contratações públicas.</a:t>
            </a:r>
          </a:p>
          <a:p>
            <a:pPr algn="just">
              <a:buNone/>
            </a:pPr>
            <a:r>
              <a:rPr lang="pt-BR" sz="1500" dirty="0">
                <a:effectLst/>
                <a:latin typeface="Calibri" panose="020F0502020204030204" pitchFamily="34" charset="0"/>
                <a:ea typeface="Calibri" panose="020F0502020204030204" pitchFamily="34" charset="0"/>
                <a:cs typeface="Times New Roman" panose="02020603050405020304" pitchFamily="18" charset="0"/>
              </a:rPr>
              <a:t>(</a:t>
            </a:r>
            <a:r>
              <a:rPr lang="pt-BR" sz="1500" b="1" i="0" u="none" strike="noStrike" kern="1200" dirty="0">
                <a:solidFill>
                  <a:srgbClr val="000000"/>
                </a:solidFill>
                <a:effectLst/>
                <a:latin typeface="Calibri" panose="020F0502020204030204" pitchFamily="34" charset="0"/>
              </a:rPr>
              <a:t>Processo</a:t>
            </a:r>
            <a:r>
              <a:rPr lang="pt-BR" sz="1500" b="0" i="0" u="none" strike="noStrike" kern="1200" dirty="0">
                <a:solidFill>
                  <a:srgbClr val="000000"/>
                </a:solidFill>
                <a:effectLst/>
                <a:latin typeface="Calibri" panose="020F0502020204030204" pitchFamily="34" charset="0"/>
              </a:rPr>
              <a:t> </a:t>
            </a:r>
            <a:r>
              <a:rPr lang="pt-BR" sz="1500" b="1" i="0" u="none" strike="noStrike" kern="1200" dirty="0">
                <a:solidFill>
                  <a:srgbClr val="000000"/>
                </a:solidFill>
                <a:effectLst/>
                <a:latin typeface="Calibri" panose="020F0502020204030204" pitchFamily="34" charset="0"/>
              </a:rPr>
              <a:t>nº</a:t>
            </a:r>
            <a:r>
              <a:rPr lang="pt-BR" sz="1500" b="0" i="0" u="none" strike="noStrike" kern="1200" dirty="0">
                <a:solidFill>
                  <a:srgbClr val="000000"/>
                </a:solidFill>
                <a:effectLst/>
                <a:latin typeface="Calibri" panose="020F0502020204030204" pitchFamily="34" charset="0"/>
              </a:rPr>
              <a:t>: 750972/24 – Acórdão 2393/25 – Tribunal Pleno. Rel. Cons. Fabio de Souza Camargo</a:t>
            </a:r>
            <a:r>
              <a:rPr lang="pt-BR" sz="15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500" dirty="0">
                <a:latin typeface="Calibri" panose="020F0502020204030204" pitchFamily="34" charset="0"/>
                <a:ea typeface="Calibri" panose="020F0502020204030204" pitchFamily="34" charset="0"/>
                <a:cs typeface="Times New Roman" panose="02020603050405020304" pitchFamily="18" charset="0"/>
              </a:rPr>
              <a:t>https://www1.tce.pr.gov.br/noticias/documentos-de-licitacao-devem-ser-publicados-pontualmente-no-portal-da-transparencia/12483/N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890C82DC-0CA8-F001-EE88-6C6F5C6B7D62}"/>
              </a:ext>
            </a:extLst>
          </p:cNvPr>
          <p:cNvPicPr>
            <a:picLocks noChangeAspect="1"/>
          </p:cNvPicPr>
          <p:nvPr/>
        </p:nvPicPr>
        <p:blipFill>
          <a:blip r:embed="rId3"/>
          <a:stretch>
            <a:fillRect/>
          </a:stretch>
        </p:blipFill>
        <p:spPr>
          <a:xfrm>
            <a:off x="9632886" y="2408874"/>
            <a:ext cx="2559112" cy="866775"/>
          </a:xfrm>
          <a:prstGeom prst="rect">
            <a:avLst/>
          </a:prstGeom>
        </p:spPr>
      </p:pic>
      <p:pic>
        <p:nvPicPr>
          <p:cNvPr id="3074" name="Picture 2" descr="Índice de Transparência da Administração Pública ( ...">
            <a:extLst>
              <a:ext uri="{FF2B5EF4-FFF2-40B4-BE49-F238E27FC236}">
                <a16:creationId xmlns:a16="http://schemas.microsoft.com/office/drawing/2014/main" id="{CF7BE35F-E764-D9AA-C86D-42BA3134C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2887" y="4449126"/>
            <a:ext cx="2559112" cy="240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609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0FBB9FB6-D804-1E5F-40AB-298CFC4DEBE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C166E9F-39DF-0FA0-7D81-0E74614BD287}"/>
              </a:ext>
            </a:extLst>
          </p:cNvPr>
          <p:cNvSpPr>
            <a:spLocks noGrp="1"/>
          </p:cNvSpPr>
          <p:nvPr>
            <p:ph idx="1"/>
          </p:nvPr>
        </p:nvSpPr>
        <p:spPr>
          <a:xfrm>
            <a:off x="160330" y="1888883"/>
            <a:ext cx="9246220" cy="4087638"/>
          </a:xfrm>
        </p:spPr>
        <p:txBody>
          <a:bodyPr>
            <a:noAutofit/>
          </a:bodyPr>
          <a:lstStyle/>
          <a:p>
            <a:pPr marL="0" indent="0" algn="just">
              <a:buNone/>
            </a:pPr>
            <a:r>
              <a:rPr lang="pt-BR" sz="2000" dirty="0"/>
              <a:t>O TCE-PR recomendou ao Município de Pérola que, em futuras licitações, </a:t>
            </a:r>
            <a:r>
              <a:rPr lang="pt-BR" sz="2000" b="1" dirty="0"/>
              <a:t>inclua expressamente previsão sobre os canais de comunicação institucional disponíveis para esclarecimentos</a:t>
            </a:r>
            <a:r>
              <a:rPr lang="pt-BR" sz="2000" dirty="0"/>
              <a:t>, bem como os prazos para resposta, de modo a assegurar a ampla informação aos interessados e possibilitar a adoção de eventuais medidas corretivas com agilidade.</a:t>
            </a:r>
          </a:p>
          <a:p>
            <a:pPr marL="0" indent="0" algn="just">
              <a:buNone/>
            </a:pPr>
            <a:r>
              <a:rPr lang="pt-BR" sz="2000" dirty="0"/>
              <a:t>Os conselheiros também determinaram que o município </a:t>
            </a:r>
            <a:r>
              <a:rPr lang="pt-BR" sz="2000" b="1" dirty="0"/>
              <a:t>preveja expressamente, no edital, a possibilidade de interposição de recursos, indicando o respectivo prazo e o procedimento para seu exercício.</a:t>
            </a:r>
            <a:endParaRPr lang="pt-BR" sz="2000" dirty="0"/>
          </a:p>
          <a:p>
            <a:pPr marL="0" indent="0" algn="just">
              <a:buNone/>
            </a:pPr>
            <a:r>
              <a:rPr lang="pt-BR" sz="2000" dirty="0"/>
              <a:t>O TCE-PR também determinou que o município observe os requisitos de publicidade do instrumento convocatório, efetuando a publicação do extrato do edital nos veículos oficiais exigidos pela legislação, especialmente no Diário Oficial do Município e em jornal diário de grande circulação, conforme determina o parágrafo 1º do artigo 54 da Lei de Licitações, sem prejuízo da divulgação do inteiro teor no Portal Nacional de Contratações Públicas (PNCP).</a:t>
            </a:r>
          </a:p>
          <a:p>
            <a:pPr algn="just">
              <a:buNone/>
            </a:pPr>
            <a:r>
              <a:rPr lang="pt-BR" sz="1500" dirty="0">
                <a:effectLst/>
                <a:latin typeface="Calibri" panose="020F0502020204030204" pitchFamily="34" charset="0"/>
                <a:ea typeface="Calibri" panose="020F0502020204030204" pitchFamily="34" charset="0"/>
                <a:cs typeface="Times New Roman" panose="02020603050405020304" pitchFamily="18" charset="0"/>
              </a:rPr>
              <a:t>(</a:t>
            </a:r>
            <a:r>
              <a:rPr lang="pt-BR" sz="1500" b="1" i="0" u="none" strike="noStrike" kern="1200" dirty="0">
                <a:solidFill>
                  <a:srgbClr val="000000"/>
                </a:solidFill>
                <a:effectLst/>
                <a:latin typeface="Calibri" panose="020F0502020204030204" pitchFamily="34" charset="0"/>
              </a:rPr>
              <a:t>Processo</a:t>
            </a:r>
            <a:r>
              <a:rPr lang="pt-BR" sz="1500" b="0" i="0" u="none" strike="noStrike" kern="1200" dirty="0">
                <a:solidFill>
                  <a:srgbClr val="000000"/>
                </a:solidFill>
                <a:effectLst/>
                <a:latin typeface="Calibri" panose="020F0502020204030204" pitchFamily="34" charset="0"/>
              </a:rPr>
              <a:t> </a:t>
            </a:r>
            <a:r>
              <a:rPr lang="pt-BR" sz="1500" b="1" i="0" u="none" strike="noStrike" kern="1200" dirty="0">
                <a:solidFill>
                  <a:srgbClr val="000000"/>
                </a:solidFill>
                <a:effectLst/>
                <a:latin typeface="Calibri" panose="020F0502020204030204" pitchFamily="34" charset="0"/>
              </a:rPr>
              <a:t>nº</a:t>
            </a:r>
            <a:r>
              <a:rPr lang="pt-BR" sz="1500" b="0" i="0" u="none" strike="noStrike" kern="1200" dirty="0">
                <a:solidFill>
                  <a:srgbClr val="000000"/>
                </a:solidFill>
                <a:effectLst/>
                <a:latin typeface="Calibri" panose="020F0502020204030204" pitchFamily="34" charset="0"/>
              </a:rPr>
              <a:t>: 723720/24 – Acórdão 2398/25 – Tribunal Pleno. Rel. Cons. Fabio de Souza Camargo</a:t>
            </a:r>
            <a:r>
              <a:rPr lang="pt-BR" sz="15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500" dirty="0">
                <a:latin typeface="Calibri" panose="020F0502020204030204" pitchFamily="34" charset="0"/>
                <a:ea typeface="Calibri" panose="020F0502020204030204" pitchFamily="34" charset="0"/>
                <a:cs typeface="Times New Roman" panose="02020603050405020304" pitchFamily="18" charset="0"/>
              </a:rPr>
              <a:t>https://www1.tce.pr.gov.br/noticias/edital-de-licitacao-deve-disponibilizar-canais-de-comunicacao-para-esclarecimentos/12489/N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CDFE3247-FFA1-562F-47B1-C2DA12EC0599}"/>
              </a:ext>
            </a:extLst>
          </p:cNvPr>
          <p:cNvPicPr>
            <a:picLocks noChangeAspect="1"/>
          </p:cNvPicPr>
          <p:nvPr/>
        </p:nvPicPr>
        <p:blipFill>
          <a:blip r:embed="rId3"/>
          <a:stretch>
            <a:fillRect/>
          </a:stretch>
        </p:blipFill>
        <p:spPr>
          <a:xfrm>
            <a:off x="9632886" y="2408874"/>
            <a:ext cx="2559112" cy="866775"/>
          </a:xfrm>
          <a:prstGeom prst="rect">
            <a:avLst/>
          </a:prstGeom>
        </p:spPr>
      </p:pic>
      <p:sp>
        <p:nvSpPr>
          <p:cNvPr id="4" name="Título 3">
            <a:extLst>
              <a:ext uri="{FF2B5EF4-FFF2-40B4-BE49-F238E27FC236}">
                <a16:creationId xmlns:a16="http://schemas.microsoft.com/office/drawing/2014/main" id="{9B6666C6-59EC-A266-1627-1C4DC345EDD3}"/>
              </a:ext>
            </a:extLst>
          </p:cNvPr>
          <p:cNvSpPr>
            <a:spLocks noGrp="1"/>
          </p:cNvSpPr>
          <p:nvPr>
            <p:ph type="title"/>
          </p:nvPr>
        </p:nvSpPr>
        <p:spPr>
          <a:xfrm>
            <a:off x="838200" y="679010"/>
            <a:ext cx="10515600" cy="1011678"/>
          </a:xfrm>
        </p:spPr>
        <p:txBody>
          <a:bodyPr>
            <a:noAutofit/>
          </a:bodyPr>
          <a:lstStyle/>
          <a:p>
            <a:pPr algn="ctr"/>
            <a:r>
              <a:rPr lang="pt-BR" sz="3600" b="1" dirty="0"/>
              <a:t>Edital de licitação deve disponibilizar canais de comunicação para esclarecimentos</a:t>
            </a:r>
          </a:p>
        </p:txBody>
      </p:sp>
      <p:pic>
        <p:nvPicPr>
          <p:cNvPr id="4098" name="Picture 2" descr="Fiscalizar os processos de licitação lançados pelo ...">
            <a:extLst>
              <a:ext uri="{FF2B5EF4-FFF2-40B4-BE49-F238E27FC236}">
                <a16:creationId xmlns:a16="http://schemas.microsoft.com/office/drawing/2014/main" id="{7AA0F878-BD08-1B9B-C026-CD412676A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1729" y="4771852"/>
            <a:ext cx="2670269" cy="208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262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838200" y="1737360"/>
            <a:ext cx="10515600" cy="4439603"/>
          </a:xfrm>
        </p:spPr>
        <p:txBody>
          <a:bodyPr>
            <a:normAutofit/>
          </a:bodyPr>
          <a:lstStyle/>
          <a:p>
            <a:pPr algn="just"/>
            <a:r>
              <a:rPr lang="pt-BR" b="1" dirty="0"/>
              <a:t>	</a:t>
            </a:r>
            <a:r>
              <a:rPr lang="pt-BR" dirty="0"/>
              <a:t>Treinamento e qualificação, constante e avançada, dos setores envolvidos diretamente no processo de compras é medida inadiável, ainda que se trate de municípios de até 20 mil habitantes.</a:t>
            </a:r>
          </a:p>
          <a:p>
            <a:pPr algn="just"/>
            <a:r>
              <a:rPr lang="pt-BR" dirty="0"/>
              <a:t>	Implantação de equipamentos multimídia exigidos por lei, bem como, regulamentação de procedimentos quanto a arquivamento e guarda das gravações. </a:t>
            </a:r>
          </a:p>
          <a:p>
            <a:pPr algn="just"/>
            <a:r>
              <a:rPr lang="pt-BR" dirty="0"/>
              <a:t>	Modernização nos processos de recebimentos de propostas e de publicidade do processo licitatório, dando ênfase e preferência a eventos eletrônicos (não espera os 6 anos). </a:t>
            </a:r>
          </a:p>
        </p:txBody>
      </p:sp>
      <p:sp>
        <p:nvSpPr>
          <p:cNvPr id="3" name="CaixaDeTexto 2"/>
          <p:cNvSpPr txBox="1"/>
          <p:nvPr/>
        </p:nvSpPr>
        <p:spPr>
          <a:xfrm>
            <a:off x="666206" y="953589"/>
            <a:ext cx="11011988" cy="707886"/>
          </a:xfrm>
          <a:prstGeom prst="rect">
            <a:avLst/>
          </a:prstGeom>
          <a:noFill/>
        </p:spPr>
        <p:txBody>
          <a:bodyPr wrap="square" rtlCol="0">
            <a:spAutoFit/>
          </a:bodyPr>
          <a:lstStyle/>
          <a:p>
            <a:pPr lvl="0" algn="ctr">
              <a:defRPr/>
            </a:pPr>
            <a:r>
              <a:rPr lang="pt-BR" sz="4000" dirty="0"/>
              <a:t>Pontos que exigem início imediato de providências</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97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0394" y="659794"/>
            <a:ext cx="10515600" cy="1019537"/>
          </a:xfrm>
        </p:spPr>
        <p:txBody>
          <a:bodyPr>
            <a:normAutofit/>
          </a:bodyPr>
          <a:lstStyle/>
          <a:p>
            <a:pPr algn="ctr">
              <a:lnSpc>
                <a:spcPct val="120000"/>
              </a:lnSpc>
              <a:spcBef>
                <a:spcPts val="0"/>
              </a:spcBef>
            </a:pPr>
            <a:r>
              <a:rPr lang="pt-BR" dirty="0"/>
              <a:t>AUSÊNCIA DE CONTRATO</a:t>
            </a:r>
          </a:p>
        </p:txBody>
      </p:sp>
      <p:sp>
        <p:nvSpPr>
          <p:cNvPr id="4" name="Espaço Reservado para Conteúdo 3">
            <a:extLst>
              <a:ext uri="{FF2B5EF4-FFF2-40B4-BE49-F238E27FC236}">
                <a16:creationId xmlns:a16="http://schemas.microsoft.com/office/drawing/2014/main" id="{4AA9F25D-0A49-480E-B725-1C6C3D30B9E7}"/>
              </a:ext>
            </a:extLst>
          </p:cNvPr>
          <p:cNvSpPr>
            <a:spLocks noGrp="1"/>
          </p:cNvSpPr>
          <p:nvPr>
            <p:ph idx="1"/>
          </p:nvPr>
        </p:nvSpPr>
        <p:spPr>
          <a:xfrm>
            <a:off x="838200" y="1679331"/>
            <a:ext cx="10515600" cy="4497632"/>
          </a:xfrm>
        </p:spPr>
        <p:txBody>
          <a:bodyPr>
            <a:normAutofit/>
          </a:bodyPr>
          <a:lstStyle/>
          <a:p>
            <a:pPr marL="0" indent="0" algn="just">
              <a:buNone/>
            </a:pPr>
            <a:r>
              <a:rPr lang="pt-BR" dirty="0"/>
              <a:t>Art. 95. O instrumento de contrato é obrigatório, salvo nas seguintes hipóteses, em que a Administração poderá substituí-lo por outro instrumento hábil, como carta-contrato, nota de empenho de despesa, autorização de compra ou ordem de execução de serviço:</a:t>
            </a:r>
          </a:p>
          <a:p>
            <a:pPr marL="0" indent="0" algn="just">
              <a:buNone/>
            </a:pPr>
            <a:r>
              <a:rPr lang="pt-BR" b="1" dirty="0"/>
              <a:t>I - dispensa de licitação em razão de valor;</a:t>
            </a:r>
          </a:p>
          <a:p>
            <a:pPr marL="0" indent="0" algn="just">
              <a:buNone/>
            </a:pPr>
            <a:r>
              <a:rPr lang="pt-BR" dirty="0"/>
              <a:t>II - compras com entrega imediata e integral dos bens adquiridos e dos quais não resultem obrigações futuras, inclusive quanto a assistência técnica, independentemente de seu valor.</a:t>
            </a:r>
          </a:p>
          <a:p>
            <a:pPr marL="0" indent="0" algn="just">
              <a:buNone/>
            </a:pPr>
            <a:r>
              <a:rPr lang="pt-BR" dirty="0"/>
              <a:t>§ 1º Às hipóteses de substituição do instrumento de contrato, aplica-se, no que couber, o disposto no </a:t>
            </a:r>
            <a:r>
              <a:rPr lang="pt-BR" dirty="0">
                <a:hlinkClick r:id="rId3"/>
              </a:rPr>
              <a:t>art. 92 desta Lei</a:t>
            </a:r>
            <a:r>
              <a:rPr lang="pt-BR" dirty="0"/>
              <a:t>.</a:t>
            </a:r>
          </a:p>
          <a:p>
            <a:endParaRPr lang="pt-BR" dirty="0"/>
          </a:p>
        </p:txBody>
      </p:sp>
    </p:spTree>
    <p:extLst>
      <p:ext uri="{BB962C8B-B14F-4D97-AF65-F5344CB8AC3E}">
        <p14:creationId xmlns:p14="http://schemas.microsoft.com/office/powerpoint/2010/main" val="41072637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824345" y="2424545"/>
            <a:ext cx="10515600" cy="4181909"/>
          </a:xfrm>
        </p:spPr>
        <p:txBody>
          <a:bodyPr>
            <a:normAutofit/>
          </a:bodyPr>
          <a:lstStyle/>
          <a:p>
            <a:pPr algn="just"/>
            <a:r>
              <a:rPr lang="pt-BR" b="1" dirty="0"/>
              <a:t>	</a:t>
            </a:r>
            <a:r>
              <a:rPr lang="pt-BR" dirty="0"/>
              <a:t>Preparação de gestão por competência que buscará o agente responsável para ser disponibilizado ao processo licitatório.</a:t>
            </a:r>
          </a:p>
          <a:p>
            <a:pPr algn="just"/>
            <a:r>
              <a:rPr lang="pt-BR" dirty="0"/>
              <a:t>	Implementar o controle interno. </a:t>
            </a:r>
          </a:p>
          <a:p>
            <a:pPr algn="just"/>
            <a:r>
              <a:rPr lang="pt-BR" dirty="0"/>
              <a:t>	Analisar a preparação de instrumentos convocatórios que visem a prestigiar fornecedores locais e regionais, como forma de indução ao desenvolvimento próximo.</a:t>
            </a:r>
          </a:p>
        </p:txBody>
      </p:sp>
      <p:sp>
        <p:nvSpPr>
          <p:cNvPr id="3" name="CaixaDeTexto 2"/>
          <p:cNvSpPr txBox="1"/>
          <p:nvPr/>
        </p:nvSpPr>
        <p:spPr>
          <a:xfrm>
            <a:off x="666206" y="953589"/>
            <a:ext cx="11011988" cy="1323439"/>
          </a:xfrm>
          <a:prstGeom prst="rect">
            <a:avLst/>
          </a:prstGeom>
          <a:noFill/>
        </p:spPr>
        <p:txBody>
          <a:bodyPr wrap="square" rtlCol="0">
            <a:spAutoFit/>
          </a:bodyPr>
          <a:lstStyle/>
          <a:p>
            <a:pPr lvl="0" algn="ctr">
              <a:defRPr/>
            </a:pPr>
            <a:r>
              <a:rPr lang="pt-BR" sz="4000" dirty="0"/>
              <a:t>Procedimentos que Devem ser preparados (quanto antes)</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9733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45578" y="976822"/>
            <a:ext cx="10515600" cy="740884"/>
          </a:xfrm>
        </p:spPr>
        <p:txBody>
          <a:bodyPr>
            <a:normAutofit/>
          </a:bodyPr>
          <a:lstStyle/>
          <a:p>
            <a:pPr marL="514350" indent="-514350" algn="ctr"/>
            <a:r>
              <a:rPr lang="pt-BR" b="1" dirty="0"/>
              <a:t>Recomendações</a:t>
            </a:r>
          </a:p>
        </p:txBody>
      </p:sp>
      <p:sp>
        <p:nvSpPr>
          <p:cNvPr id="3" name="Espaço Reservado para Conteúdo 2"/>
          <p:cNvSpPr>
            <a:spLocks noGrp="1"/>
          </p:cNvSpPr>
          <p:nvPr>
            <p:ph idx="1"/>
          </p:nvPr>
        </p:nvSpPr>
        <p:spPr>
          <a:xfrm>
            <a:off x="799011" y="1717706"/>
            <a:ext cx="10608733" cy="4487151"/>
          </a:xfrm>
        </p:spPr>
        <p:txBody>
          <a:bodyPr>
            <a:noAutofit/>
          </a:bodyPr>
          <a:lstStyle/>
          <a:p>
            <a:pPr algn="just"/>
            <a:r>
              <a:rPr lang="pt-BR" sz="3200" dirty="0"/>
              <a:t>Aguarde manifestação do Tribunal de Contas do Estado;</a:t>
            </a:r>
          </a:p>
          <a:p>
            <a:pPr algn="just"/>
            <a:r>
              <a:rPr lang="pt-BR" sz="3200" dirty="0"/>
              <a:t>Não parem neste curso, capacitem TODOS os servidores que atuam nas contas públicas;</a:t>
            </a:r>
          </a:p>
          <a:p>
            <a:pPr algn="just"/>
            <a:r>
              <a:rPr lang="pt-BR" sz="3200" dirty="0"/>
              <a:t>Atuar com maior zelo para não incorrer em nenhum ilícito penal, visto que as penas foram agravadas consideravelmente;</a:t>
            </a:r>
          </a:p>
          <a:p>
            <a:pPr algn="just"/>
            <a:r>
              <a:rPr lang="pt-BR" sz="3200" dirty="0"/>
              <a:t>Criem as regulamentações locais atentando para a realidade de vocês</a:t>
            </a:r>
            <a:r>
              <a:rPr lang="" sz="3200" dirty="0"/>
              <a:t> (Não copiem indiscriminadamente decretos federais ou estaduais)</a:t>
            </a:r>
            <a:r>
              <a:rPr lang="pt-BR" sz="3200" dirty="0"/>
              <a:t>.</a:t>
            </a:r>
          </a:p>
          <a:p>
            <a:pPr algn="just"/>
            <a:endParaRPr lang="pt-BR" sz="3200" dirty="0"/>
          </a:p>
        </p:txBody>
      </p:sp>
    </p:spTree>
    <p:extLst>
      <p:ext uri="{BB962C8B-B14F-4D97-AF65-F5344CB8AC3E}">
        <p14:creationId xmlns:p14="http://schemas.microsoft.com/office/powerpoint/2010/main" val="42069100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0971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45495"/>
            <a:ext cx="10515600" cy="861274"/>
          </a:xfrm>
        </p:spPr>
        <p:txBody>
          <a:bodyPr>
            <a:normAutofit/>
          </a:bodyPr>
          <a:lstStyle/>
          <a:p>
            <a:pPr algn="ctr">
              <a:lnSpc>
                <a:spcPct val="120000"/>
              </a:lnSpc>
              <a:spcBef>
                <a:spcPts val="0"/>
              </a:spcBef>
            </a:pPr>
            <a:r>
              <a:rPr lang="pt-BR" dirty="0"/>
              <a:t>AUSÊNCIA DE PROCEDIMENTO</a:t>
            </a:r>
          </a:p>
        </p:txBody>
      </p:sp>
      <p:sp>
        <p:nvSpPr>
          <p:cNvPr id="4" name="Espaço Reservado para Conteúdo 3">
            <a:extLst>
              <a:ext uri="{FF2B5EF4-FFF2-40B4-BE49-F238E27FC236}">
                <a16:creationId xmlns:a16="http://schemas.microsoft.com/office/drawing/2014/main" id="{4AA9F25D-0A49-480E-B725-1C6C3D30B9E7}"/>
              </a:ext>
            </a:extLst>
          </p:cNvPr>
          <p:cNvSpPr>
            <a:spLocks noGrp="1"/>
          </p:cNvSpPr>
          <p:nvPr>
            <p:ph idx="1"/>
          </p:nvPr>
        </p:nvSpPr>
        <p:spPr>
          <a:xfrm>
            <a:off x="281354" y="1573823"/>
            <a:ext cx="11072446" cy="4603140"/>
          </a:xfrm>
        </p:spPr>
        <p:txBody>
          <a:bodyPr>
            <a:normAutofit fontScale="92500" lnSpcReduction="10000"/>
          </a:bodyPr>
          <a:lstStyle/>
          <a:p>
            <a:pPr marL="0" indent="0" algn="just">
              <a:buNone/>
            </a:pPr>
            <a:r>
              <a:rPr lang="pt-BR" sz="3000" dirty="0"/>
              <a:t>Art. 95. § 2º É nulo e de nenhum efeito o contrato verbal com a Administração, salvo o de pequenas compras ou o de prestação de serviços de pronto pagamento, assim entendidos aqueles de valor não superior a R$ 10.000,00 (dez mil reais). *Valor atualizado: R$ 12.545,11 .</a:t>
            </a:r>
          </a:p>
          <a:p>
            <a:pPr marL="0" indent="0" algn="just">
              <a:buNone/>
            </a:pPr>
            <a:endParaRPr lang="pt-BR" sz="3000" b="1" dirty="0">
              <a:solidFill>
                <a:srgbClr val="FF0000"/>
              </a:solidFill>
            </a:endParaRPr>
          </a:p>
          <a:p>
            <a:pPr marL="0" indent="0" algn="just">
              <a:buNone/>
            </a:pPr>
            <a:r>
              <a:rPr lang="pt-BR" sz="3000" b="1" dirty="0">
                <a:solidFill>
                  <a:srgbClr val="FF0000"/>
                </a:solidFill>
              </a:rPr>
              <a:t>CUIDADO!!!</a:t>
            </a:r>
          </a:p>
          <a:p>
            <a:pPr marL="0" indent="0" algn="just">
              <a:buNone/>
            </a:pPr>
            <a:r>
              <a:rPr lang="pt-BR" sz="3000" b="1" dirty="0">
                <a:solidFill>
                  <a:srgbClr val="FF0000"/>
                </a:solidFill>
              </a:rPr>
              <a:t>OBS: Muitos municípios instituem o regime de adiantamento ou de reembolso. Devendo ter lei regulamentando!</a:t>
            </a:r>
          </a:p>
          <a:p>
            <a:pPr marL="0" indent="0" algn="just">
              <a:buNone/>
            </a:pPr>
            <a:r>
              <a:rPr lang="pt-BR" sz="3000" b="1" dirty="0">
                <a:solidFill>
                  <a:srgbClr val="FF0000"/>
                </a:solidFill>
              </a:rPr>
              <a:t>OBS 2: É medida excepcional devendo ser </a:t>
            </a:r>
            <a:r>
              <a:rPr lang="pt-BR" sz="3000" b="1" u="sng" dirty="0">
                <a:solidFill>
                  <a:srgbClr val="FF0000"/>
                </a:solidFill>
              </a:rPr>
              <a:t>exaustivamente justificada</a:t>
            </a:r>
            <a:r>
              <a:rPr lang="pt-BR" sz="3000" b="1" dirty="0">
                <a:solidFill>
                  <a:srgbClr val="FF0000"/>
                </a:solidFill>
              </a:rPr>
              <a:t>!</a:t>
            </a:r>
          </a:p>
          <a:p>
            <a:pPr marL="0" indent="0" algn="just">
              <a:buNone/>
            </a:pPr>
            <a:r>
              <a:rPr lang="pt-BR" sz="3000" b="1" dirty="0">
                <a:solidFill>
                  <a:srgbClr val="FF0000"/>
                </a:solidFill>
              </a:rPr>
              <a:t>OBS: Dispensa de Procedimento é ≠ de Dispensa de Contrato e ≠ de Dispensa de Parecer do Art. 53 § 5º!</a:t>
            </a:r>
          </a:p>
          <a:p>
            <a:endParaRPr lang="pt-BR" dirty="0"/>
          </a:p>
        </p:txBody>
      </p:sp>
    </p:spTree>
    <p:extLst>
      <p:ext uri="{BB962C8B-B14F-4D97-AF65-F5344CB8AC3E}">
        <p14:creationId xmlns:p14="http://schemas.microsoft.com/office/powerpoint/2010/main" val="311655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511FE4E0-4EBE-90F5-AA18-70AFFC43CA9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CC065AD-D716-37D0-0824-3C892019BCAE}"/>
              </a:ext>
            </a:extLst>
          </p:cNvPr>
          <p:cNvSpPr>
            <a:spLocks noGrp="1"/>
          </p:cNvSpPr>
          <p:nvPr>
            <p:ph type="title"/>
          </p:nvPr>
        </p:nvSpPr>
        <p:spPr>
          <a:xfrm>
            <a:off x="838200" y="807646"/>
            <a:ext cx="8160248" cy="1093581"/>
          </a:xfrm>
        </p:spPr>
        <p:txBody>
          <a:bodyPr>
            <a:noAutofit/>
          </a:bodyPr>
          <a:lstStyle/>
          <a:p>
            <a:pPr algn="ctr">
              <a:lnSpc>
                <a:spcPct val="120000"/>
              </a:lnSpc>
              <a:spcBef>
                <a:spcPts val="0"/>
              </a:spcBef>
            </a:pPr>
            <a:r>
              <a:rPr lang="pt-BR" sz="3400" dirty="0"/>
              <a:t>Consulta: contratação verbal de pequenas compras deve ser feita com adiantamento</a:t>
            </a:r>
          </a:p>
        </p:txBody>
      </p:sp>
      <p:sp>
        <p:nvSpPr>
          <p:cNvPr id="4" name="Espaço Reservado para Conteúdo 3">
            <a:extLst>
              <a:ext uri="{FF2B5EF4-FFF2-40B4-BE49-F238E27FC236}">
                <a16:creationId xmlns:a16="http://schemas.microsoft.com/office/drawing/2014/main" id="{8B70A776-29AD-935B-8BB0-CCE88A9A3803}"/>
              </a:ext>
            </a:extLst>
          </p:cNvPr>
          <p:cNvSpPr>
            <a:spLocks noGrp="1"/>
          </p:cNvSpPr>
          <p:nvPr>
            <p:ph idx="1"/>
          </p:nvPr>
        </p:nvSpPr>
        <p:spPr>
          <a:xfrm>
            <a:off x="281354" y="2121219"/>
            <a:ext cx="11072446" cy="4275735"/>
          </a:xfrm>
        </p:spPr>
        <p:txBody>
          <a:bodyPr>
            <a:normAutofit fontScale="85000" lnSpcReduction="20000"/>
          </a:bodyPr>
          <a:lstStyle/>
          <a:p>
            <a:pPr marL="0" indent="0" algn="just">
              <a:lnSpc>
                <a:spcPct val="150000"/>
              </a:lnSpc>
              <a:spcBef>
                <a:spcPts val="600"/>
              </a:spcBef>
              <a:spcAft>
                <a:spcPts val="600"/>
              </a:spcAft>
              <a:buNone/>
            </a:pPr>
            <a:r>
              <a:rPr lang="pt-BR" sz="2000" b="0" i="0" dirty="0">
                <a:effectLst/>
                <a:latin typeface="+mj-lt"/>
              </a:rPr>
              <a:t>A contratação verbal com a administração pública que tenha por objeto pequenas compras ou a prestação de serviços de pronto pagamento, assim entendidos aqueles de valor não superior a R$ 10.000,00 - parágrafo 2º do artigo 95 da Lei nº 14.133/21 (a nova Lei de Licitações) -, </a:t>
            </a:r>
            <a:r>
              <a:rPr lang="pt-BR" sz="2000" b="1" i="0" dirty="0">
                <a:effectLst/>
                <a:latin typeface="+mj-lt"/>
              </a:rPr>
              <a:t>somente pode ser feita sob o regime de adiantamento ou de suprimento de fundos, em decorrência da interpretação sistemática com o artigo 68 da Lei nº 4.320/64 </a:t>
            </a:r>
            <a:r>
              <a:rPr lang="pt-BR" sz="2000" b="0" i="0" dirty="0">
                <a:effectLst/>
                <a:latin typeface="+mj-lt"/>
              </a:rPr>
              <a:t>(Lei do Orçamento Público).</a:t>
            </a:r>
          </a:p>
          <a:p>
            <a:pPr marL="0" indent="0" algn="just">
              <a:lnSpc>
                <a:spcPct val="150000"/>
              </a:lnSpc>
              <a:spcBef>
                <a:spcPts val="600"/>
              </a:spcBef>
              <a:spcAft>
                <a:spcPts val="600"/>
              </a:spcAft>
              <a:buNone/>
            </a:pPr>
            <a:r>
              <a:rPr lang="pt-BR" sz="2000" b="0" i="0" dirty="0">
                <a:effectLst/>
                <a:latin typeface="+mj-lt"/>
              </a:rPr>
              <a:t>Entidade da administração indireta pode regulamentar o procedimento no âmbito de sua competência, independentemente da manifestação do ente da administração direta à qual esteja vinculada, por tratar-se de pessoas jurídicas distintas, desde que seja observado o regime de adiantamento ou de suprimento de fundos.</a:t>
            </a:r>
          </a:p>
          <a:p>
            <a:pPr marL="0" indent="0" algn="just">
              <a:lnSpc>
                <a:spcPct val="150000"/>
              </a:lnSpc>
              <a:spcBef>
                <a:spcPts val="600"/>
              </a:spcBef>
              <a:spcAft>
                <a:spcPts val="600"/>
              </a:spcAft>
              <a:buNone/>
            </a:pPr>
            <a:r>
              <a:rPr lang="pt-BR" sz="2000" b="0" i="0" dirty="0">
                <a:effectLst/>
                <a:latin typeface="+mj-lt"/>
              </a:rPr>
              <a:t>Essa é a orientação do Tribunal de Contas do Estado do Paraná (TCE-PR), em resposta à Consulta formulada pela Fundação Cultural de Campo Mourão, por meio do qual questionou se as disposições parágrafo 2º do artigo 95 da Lei nº 14.133/21 correspondem à mesma situação disposta no artigo 68 da Lei nº 4.320/64; e se os procedimentos demandariam regulamentação.</a:t>
            </a:r>
          </a:p>
          <a:p>
            <a:pPr marL="0" indent="0">
              <a:buNone/>
            </a:pPr>
            <a:endParaRPr lang="pt-BR" dirty="0"/>
          </a:p>
        </p:txBody>
      </p:sp>
      <p:pic>
        <p:nvPicPr>
          <p:cNvPr id="1028" name="Picture 4" descr="Uma ampla pesquisa de preços deve ser realizada pa ...">
            <a:extLst>
              <a:ext uri="{FF2B5EF4-FFF2-40B4-BE49-F238E27FC236}">
                <a16:creationId xmlns:a16="http://schemas.microsoft.com/office/drawing/2014/main" id="{140AB441-3A7B-E63E-232F-6E0E4C91C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1726" y="365760"/>
            <a:ext cx="2232074" cy="1670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ibunal de Contas do Estado do Paraná">
            <a:extLst>
              <a:ext uri="{FF2B5EF4-FFF2-40B4-BE49-F238E27FC236}">
                <a16:creationId xmlns:a16="http://schemas.microsoft.com/office/drawing/2014/main" id="{527CD7D6-F3B5-744B-766B-FD6610420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1726" y="5947411"/>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FC72AD4F-1431-806B-8062-90D2612E950C}"/>
              </a:ext>
            </a:extLst>
          </p:cNvPr>
          <p:cNvSpPr txBox="1"/>
          <p:nvPr/>
        </p:nvSpPr>
        <p:spPr>
          <a:xfrm>
            <a:off x="365853" y="6211669"/>
            <a:ext cx="863259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Fonte: https://www1.tce.pr.gov.br/noticias/consulta-contratacao-verbal-de-pequenas-compras-deve-ser-feita-com-adiantamento/11374/N</a:t>
            </a:r>
          </a:p>
        </p:txBody>
      </p:sp>
    </p:spTree>
    <p:extLst>
      <p:ext uri="{BB962C8B-B14F-4D97-AF65-F5344CB8AC3E}">
        <p14:creationId xmlns:p14="http://schemas.microsoft.com/office/powerpoint/2010/main" val="5989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7389" y="2899319"/>
            <a:ext cx="10515600" cy="1325563"/>
          </a:xfrm>
        </p:spPr>
        <p:txBody>
          <a:bodyPr>
            <a:normAutofit fontScale="90000"/>
          </a:bodyPr>
          <a:lstStyle/>
          <a:p>
            <a:pPr algn="ctr"/>
            <a:r>
              <a:rPr lang="pt-BR" sz="6000" dirty="0"/>
              <a:t>Agentes Públicos responsáveis pelo procedimento</a:t>
            </a:r>
          </a:p>
        </p:txBody>
      </p:sp>
    </p:spTree>
    <p:extLst>
      <p:ext uri="{BB962C8B-B14F-4D97-AF65-F5344CB8AC3E}">
        <p14:creationId xmlns:p14="http://schemas.microsoft.com/office/powerpoint/2010/main" val="34483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Agente de Contratação</a:t>
            </a:r>
          </a:p>
        </p:txBody>
      </p:sp>
      <p:sp>
        <p:nvSpPr>
          <p:cNvPr id="3" name="Espaço Reservado para Conteúdo 2"/>
          <p:cNvSpPr>
            <a:spLocks noGrp="1"/>
          </p:cNvSpPr>
          <p:nvPr>
            <p:ph idx="1"/>
          </p:nvPr>
        </p:nvSpPr>
        <p:spPr>
          <a:xfrm>
            <a:off x="627184" y="3879669"/>
            <a:ext cx="11049002" cy="2547256"/>
          </a:xfrm>
          <a:ln>
            <a:solidFill>
              <a:schemeClr val="tx1"/>
            </a:solidFill>
          </a:ln>
        </p:spPr>
        <p:txBody>
          <a:bodyPr>
            <a:normAutofit fontScale="92500" lnSpcReduction="20000"/>
          </a:bodyPr>
          <a:lstStyle/>
          <a:p>
            <a:pPr algn="just">
              <a:lnSpc>
                <a:spcPct val="120000"/>
              </a:lnSpc>
              <a:spcBef>
                <a:spcPts val="0"/>
              </a:spcBef>
              <a:buNone/>
            </a:pPr>
            <a:r>
              <a:rPr lang="pt-BR" sz="2700" dirty="0"/>
              <a:t>	Art. 8º A licitação será conduzida por </a:t>
            </a:r>
            <a:r>
              <a:rPr lang="pt-BR" sz="2700" b="1" dirty="0"/>
              <a:t>AGENTE DE CONTRATAÇÃO</a:t>
            </a:r>
            <a:r>
              <a:rPr lang="pt-BR" sz="2700" dirty="0"/>
              <a:t>, pessoa designada pela autoridade competente, </a:t>
            </a:r>
            <a:r>
              <a:rPr lang="pt-BR" sz="2700" b="1" dirty="0"/>
              <a:t>ENTRE SERVIDORES EFETIVOS OU EMPREGADOS PÚBLICOS DOS QUADROS PERMANENTES DA ADMINISTRAÇÃO PÚBLICA</a:t>
            </a:r>
            <a:r>
              <a:rPr lang="pt-BR" sz="2700" dirty="0"/>
              <a:t>, para tomar decisões, acompanhar o trâmite da licitação, dar impulso ao procedimento licitatório e executar quaisquer outras atividades necessárias ao bom andamento do certame até a homologação.</a:t>
            </a:r>
          </a:p>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618308" y="1368310"/>
            <a:ext cx="11099075" cy="240065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Art. 6º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LX - agente de contratação: 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p>
        </p:txBody>
      </p:sp>
    </p:spTree>
    <p:extLst>
      <p:ext uri="{BB962C8B-B14F-4D97-AF65-F5344CB8AC3E}">
        <p14:creationId xmlns:p14="http://schemas.microsoft.com/office/powerpoint/2010/main" val="313202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Vedações ao Agente de Contratação</a:t>
            </a:r>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607255" y="1376347"/>
            <a:ext cx="10354491" cy="570925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Art. 9º É vedado ao agente: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 - admitir, prever, incluir ou tolerar, nos atos que praticar, situações que: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a) comprometam, restrinjam ou frustrem o caráter competitivo do processo licitatório, inclusive nos casos de participação de sociedades cooperativas;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b) estabeleçam preferências ou distinções em razão da naturalidade, da sede ou do domicílio dos licitantes;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c) sejam impertinentes ou irrelevantes para o objeto específico do contrato;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II - estabelecer tratamento diferenciado de natureza comercial, legal, trabalhista, previdenciária ou qualquer outra entre empresas brasileiras e estrangeiras, inclusive no que se refere a moeda, modalidade e local de pagamento, mesmo quando envolvido financiamento de agência internacional;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III - opor resistência injustificada ao andamento dos processos e, indevidamente, retardar ou deixar de praticar ato de ofício, ou praticá-lo contra disposição expressa em lei.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 1º Não poderá participar, direta ou indiretamente, da licitação ou da execução do contrato agente público de órgão ou entidade licitante ou contratante, devendo ser observadas as situações que possam configurar conflito de interesses no exercício ou após o exercício do cargo ou emprego, nos termos da legislação que disciplina a matéria.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75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Professor Marçal </a:t>
            </a:r>
            <a:r>
              <a:rPr lang="pt-BR" dirty="0" err="1"/>
              <a:t>Justen</a:t>
            </a:r>
            <a:r>
              <a:rPr lang="pt-BR" dirty="0"/>
              <a:t> Filho lembra que: </a:t>
            </a:r>
          </a:p>
        </p:txBody>
      </p:sp>
      <p:sp>
        <p:nvSpPr>
          <p:cNvPr id="4" name="Retângulo 3"/>
          <p:cNvSpPr/>
          <p:nvPr/>
        </p:nvSpPr>
        <p:spPr>
          <a:xfrm>
            <a:off x="607255" y="1376347"/>
            <a:ext cx="10354491" cy="36317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 o agente de contratações deverá desempenhar as suas atividades com diligência. Cabe-lhe fiscalizar a atuação da equipe de apoio e identificar, quando possível, falhas e defeitos. </a:t>
            </a:r>
            <a:r>
              <a:rPr kumimoji="0" lang="pt-BR" sz="3000" b="1" i="0" u="none" strike="noStrike" kern="1200" cap="none" spc="0" normalizeH="0" baseline="0" noProof="0" dirty="0">
                <a:ln>
                  <a:noFill/>
                </a:ln>
                <a:solidFill>
                  <a:prstClr val="black"/>
                </a:solidFill>
                <a:effectLst/>
                <a:uLnTx/>
                <a:uFillTx/>
                <a:latin typeface="Calibri"/>
                <a:ea typeface="+mn-ea"/>
                <a:cs typeface="+mn-cs"/>
              </a:rPr>
              <a:t>Não haverá isenção de responsabilidade nos casos em que o defeito na atuação da equipe de apoio era identificável por um sujeito diligente e capacitado. </a:t>
            </a:r>
            <a:r>
              <a:rPr kumimoji="0" lang="pt-BR" sz="20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217)</a:t>
            </a:r>
          </a:p>
        </p:txBody>
      </p:sp>
    </p:spTree>
    <p:extLst>
      <p:ext uri="{BB962C8B-B14F-4D97-AF65-F5344CB8AC3E}">
        <p14:creationId xmlns:p14="http://schemas.microsoft.com/office/powerpoint/2010/main" val="248127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67F417F-3A0D-4DC7-93B0-0855C456C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8393"/>
            <a:ext cx="12192000" cy="5902036"/>
          </a:xfrm>
          <a:prstGeom prst="rect">
            <a:avLst/>
          </a:prstGeom>
        </p:spPr>
      </p:pic>
      <p:sp>
        <p:nvSpPr>
          <p:cNvPr id="5" name="Retângulo 4">
            <a:extLst>
              <a:ext uri="{FF2B5EF4-FFF2-40B4-BE49-F238E27FC236}">
                <a16:creationId xmlns:a16="http://schemas.microsoft.com/office/drawing/2014/main" id="{DFBF46BB-D978-415A-8E87-BBBBE6FDB1BC}"/>
              </a:ext>
            </a:extLst>
          </p:cNvPr>
          <p:cNvSpPr/>
          <p:nvPr/>
        </p:nvSpPr>
        <p:spPr>
          <a:xfrm>
            <a:off x="7204156" y="6488668"/>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2492350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E3E376C-83D4-428E-9C60-A72352990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8145"/>
            <a:ext cx="12192000" cy="5752408"/>
          </a:xfrm>
          <a:prstGeom prst="rect">
            <a:avLst/>
          </a:prstGeom>
        </p:spPr>
      </p:pic>
      <p:sp>
        <p:nvSpPr>
          <p:cNvPr id="6" name="Retângulo 5">
            <a:extLst>
              <a:ext uri="{FF2B5EF4-FFF2-40B4-BE49-F238E27FC236}">
                <a16:creationId xmlns:a16="http://schemas.microsoft.com/office/drawing/2014/main" id="{100A290E-D389-49F9-9332-86E362F30ED5}"/>
              </a:ext>
            </a:extLst>
          </p:cNvPr>
          <p:cNvSpPr/>
          <p:nvPr/>
        </p:nvSpPr>
        <p:spPr>
          <a:xfrm>
            <a:off x="7170905" y="6500553"/>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321711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7569" y="679938"/>
            <a:ext cx="11699631" cy="5735609"/>
          </a:xfrm>
        </p:spPr>
        <p:txBody>
          <a:bodyPr>
            <a:normAutofit fontScale="85000" lnSpcReduction="20000"/>
          </a:bodyPr>
          <a:lstStyle/>
          <a:p>
            <a:pPr algn="ctr">
              <a:buNone/>
              <a:defRPr/>
            </a:pPr>
            <a:r>
              <a:rPr lang="pt-BR" altLang="pt-BR" sz="3300" b="1" dirty="0">
                <a:solidFill>
                  <a:srgbClr val="141414"/>
                </a:solidFill>
                <a:latin typeface="Arial" pitchFamily="34" charset="0"/>
                <a:cs typeface="Arial" pitchFamily="34" charset="0"/>
              </a:rPr>
              <a:t>LUIZ HENRIQUE NÉIA GIAVINA-BIANCHI</a:t>
            </a: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itchFamily="34" charset="0"/>
              <a:cs typeface="Arial" pitchFamily="34" charset="0"/>
            </a:endParaRPr>
          </a:p>
          <a:p>
            <a:pPr algn="just">
              <a:defRPr/>
            </a:pPr>
            <a:r>
              <a:rPr lang="pt-BR" b="1" dirty="0">
                <a:latin typeface="Arial" pitchFamily="34" charset="0"/>
                <a:cs typeface="Arial" pitchFamily="34" charset="0"/>
              </a:rPr>
              <a:t>Procurador do Legislativo </a:t>
            </a:r>
            <a:r>
              <a:rPr lang="pt-BR" dirty="0">
                <a:latin typeface="Arial" pitchFamily="34" charset="0"/>
                <a:cs typeface="Arial" pitchFamily="34" charset="0"/>
              </a:rPr>
              <a:t>da Câmara Municipal de Jacarezinho desde 2010;</a:t>
            </a:r>
          </a:p>
          <a:p>
            <a:pPr algn="just">
              <a:defRPr/>
            </a:pPr>
            <a:r>
              <a:rPr lang="pt-BR" b="1" dirty="0">
                <a:latin typeface="Arial" pitchFamily="34" charset="0"/>
                <a:cs typeface="Arial" pitchFamily="34" charset="0"/>
              </a:rPr>
              <a:t>Graduado</a:t>
            </a:r>
            <a:r>
              <a:rPr lang="pt-BR" dirty="0">
                <a:latin typeface="Arial" pitchFamily="34" charset="0"/>
                <a:cs typeface="Arial" pitchFamily="34" charset="0"/>
              </a:rPr>
              <a:t> em Direito pela UENP;</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Direito Civil e Direito Processual Civil pela FAESO; </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Gestão Pública pela UEPG;</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Direito Administrativo pela UENP;</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MBA em Nova Lei de Licitações pela UNYPÓS;</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Direito Municipal pela ESA;</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Lei Geral de Proteção de Dados pela LEGALE;</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MBA em Nova Lei de Licitações pela PÓLIS CIVITAS/TCE-PR;</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Direito e Processo Constitucional pela LEGALE;</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Advocacia na Fazenda Pública pela LEGALE;</a:t>
            </a:r>
          </a:p>
          <a:p>
            <a:pPr>
              <a:defRPr/>
            </a:pPr>
            <a:r>
              <a:rPr lang="pt-BR" b="1" dirty="0">
                <a:latin typeface="Arial" pitchFamily="34" charset="0"/>
                <a:cs typeface="Arial" pitchFamily="34" charset="0"/>
              </a:rPr>
              <a:t>Mestre</a:t>
            </a:r>
            <a:r>
              <a:rPr lang="pt-BR" dirty="0">
                <a:latin typeface="Arial" pitchFamily="34" charset="0"/>
                <a:cs typeface="Arial" pitchFamily="34" charset="0"/>
              </a:rPr>
              <a:t> em Ciência Jurídica pela UENP.</a:t>
            </a:r>
            <a:endParaRPr lang="pt-BR" altLang="pt-BR" b="1" dirty="0">
              <a:solidFill>
                <a:srgbClr val="141414"/>
              </a:solidFill>
              <a:latin typeface="Arial" pitchFamily="34" charset="0"/>
              <a:cs typeface="Arial" pitchFamily="34" charset="0"/>
            </a:endParaRPr>
          </a:p>
        </p:txBody>
      </p:sp>
      <p:pic>
        <p:nvPicPr>
          <p:cNvPr id="4" name="Imagem 3">
            <a:extLst>
              <a:ext uri="{FF2B5EF4-FFF2-40B4-BE49-F238E27FC236}">
                <a16:creationId xmlns:a16="http://schemas.microsoft.com/office/drawing/2014/main" id="{52B97313-4C16-503B-BA24-342700F2107D}"/>
              </a:ext>
            </a:extLst>
          </p:cNvPr>
          <p:cNvPicPr>
            <a:picLocks noChangeAspect="1"/>
          </p:cNvPicPr>
          <p:nvPr/>
        </p:nvPicPr>
        <p:blipFill>
          <a:blip r:embed="rId3"/>
          <a:stretch>
            <a:fillRect/>
          </a:stretch>
        </p:blipFill>
        <p:spPr>
          <a:xfrm>
            <a:off x="9397497" y="5221580"/>
            <a:ext cx="2794503" cy="1636420"/>
          </a:xfrm>
          <a:prstGeom prst="rect">
            <a:avLst/>
          </a:prstGeom>
        </p:spPr>
      </p:pic>
    </p:spTree>
    <p:extLst>
      <p:ext uri="{BB962C8B-B14F-4D97-AF65-F5344CB8AC3E}">
        <p14:creationId xmlns:p14="http://schemas.microsoft.com/office/powerpoint/2010/main" val="3478865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07BAC5D-B99B-47EE-A8D2-C17CD2D3E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4648"/>
            <a:ext cx="12191999" cy="5669280"/>
          </a:xfrm>
          <a:prstGeom prst="rect">
            <a:avLst/>
          </a:prstGeom>
        </p:spPr>
      </p:pic>
      <p:sp>
        <p:nvSpPr>
          <p:cNvPr id="4" name="Retângulo 3">
            <a:extLst>
              <a:ext uri="{FF2B5EF4-FFF2-40B4-BE49-F238E27FC236}">
                <a16:creationId xmlns:a16="http://schemas.microsoft.com/office/drawing/2014/main" id="{25DF733C-B7D1-4AE0-9D6F-CD02DB657860}"/>
              </a:ext>
            </a:extLst>
          </p:cNvPr>
          <p:cNvSpPr/>
          <p:nvPr/>
        </p:nvSpPr>
        <p:spPr>
          <a:xfrm>
            <a:off x="7154279" y="6488668"/>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225658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163F69C-EFCE-4C96-B731-1BCB4D7BF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8145"/>
            <a:ext cx="12191999" cy="5769033"/>
          </a:xfrm>
          <a:prstGeom prst="rect">
            <a:avLst/>
          </a:prstGeom>
        </p:spPr>
      </p:pic>
      <p:sp>
        <p:nvSpPr>
          <p:cNvPr id="5" name="Retângulo 4">
            <a:extLst>
              <a:ext uri="{FF2B5EF4-FFF2-40B4-BE49-F238E27FC236}">
                <a16:creationId xmlns:a16="http://schemas.microsoft.com/office/drawing/2014/main" id="{09DCD4FD-7DB5-4745-977E-6C816B046011}"/>
              </a:ext>
            </a:extLst>
          </p:cNvPr>
          <p:cNvSpPr/>
          <p:nvPr/>
        </p:nvSpPr>
        <p:spPr>
          <a:xfrm>
            <a:off x="7104404" y="6517178"/>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95487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400" dirty="0">
                <a:effectLst/>
                <a:latin typeface="Calibri" panose="020F0502020204030204" pitchFamily="34" charset="0"/>
                <a:ea typeface="Calibri" panose="020F0502020204030204" pitchFamily="34" charset="0"/>
                <a:cs typeface="Times New Roman" panose="02020603050405020304" pitchFamily="18" charset="0"/>
              </a:rPr>
              <a:t>Gestão por competência</a:t>
            </a:r>
          </a:p>
        </p:txBody>
      </p:sp>
    </p:spTree>
    <p:extLst>
      <p:ext uri="{BB962C8B-B14F-4D97-AF65-F5344CB8AC3E}">
        <p14:creationId xmlns:p14="http://schemas.microsoft.com/office/powerpoint/2010/main" val="18174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400" dirty="0">
                <a:effectLst/>
                <a:latin typeface="Calibri" panose="020F0502020204030204" pitchFamily="34" charset="0"/>
                <a:ea typeface="Calibri" panose="020F0502020204030204" pitchFamily="34" charset="0"/>
                <a:cs typeface="Times New Roman" panose="02020603050405020304" pitchFamily="18" charset="0"/>
              </a:rPr>
              <a:t>Gestão por competência</a:t>
            </a:r>
            <a:endParaRPr lang="pt-BR" dirty="0"/>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607255" y="1376347"/>
            <a:ext cx="10354491" cy="527836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Art. 7º Caberá à autoridade máxima do órgão ou da entidade, ou a quem as normas de organização administrativa indicarem, promover gestão por competências e designar agentes públicos para o desempenho das funções essenciais à execução desta Lei que preencham os seguintes requisitos: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I - sejam, </a:t>
            </a:r>
            <a:r>
              <a:rPr kumimoji="0" lang="pt-BR" sz="2400" b="1" i="0" u="sng" strike="noStrike" kern="1200" cap="none" spc="0" normalizeH="0" baseline="0" noProof="0" dirty="0">
                <a:ln>
                  <a:noFill/>
                </a:ln>
                <a:solidFill>
                  <a:srgbClr val="000000"/>
                </a:solidFill>
                <a:effectLst/>
                <a:uLnTx/>
                <a:uFillTx/>
                <a:latin typeface="Calibri Light"/>
                <a:ea typeface="+mn-ea"/>
                <a:cs typeface="+mn-cs"/>
              </a:rPr>
              <a:t>preferencialmente, servidor efetivo </a:t>
            </a:r>
            <a:r>
              <a:rPr kumimoji="0" lang="pt-BR" sz="2400" b="0" i="0" u="none" strike="noStrike" kern="1200" cap="none" spc="0" normalizeH="0" baseline="0" noProof="0" dirty="0">
                <a:ln>
                  <a:noFill/>
                </a:ln>
                <a:solidFill>
                  <a:srgbClr val="000000"/>
                </a:solidFill>
                <a:effectLst/>
                <a:uLnTx/>
                <a:uFillTx/>
                <a:latin typeface="Calibri Light"/>
                <a:ea typeface="+mn-ea"/>
                <a:cs typeface="+mn-cs"/>
              </a:rPr>
              <a:t>ou empregado público dos quadros permanentes da Administração Pública;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II - tenham </a:t>
            </a:r>
            <a:r>
              <a:rPr kumimoji="0" lang="pt-BR" sz="2400" b="1" i="0" u="sng" strike="noStrike" kern="1200" cap="none" spc="0" normalizeH="0" baseline="0" noProof="0" dirty="0">
                <a:ln>
                  <a:noFill/>
                </a:ln>
                <a:solidFill>
                  <a:srgbClr val="000000"/>
                </a:solidFill>
                <a:effectLst/>
                <a:uLnTx/>
                <a:uFillTx/>
                <a:latin typeface="Calibri Light"/>
                <a:ea typeface="+mn-ea"/>
                <a:cs typeface="+mn-cs"/>
              </a:rPr>
              <a:t>atribuições relacionadas a licitações </a:t>
            </a:r>
            <a:r>
              <a:rPr kumimoji="0" lang="pt-BR" sz="2400" b="0" i="0" u="none" strike="noStrike" kern="1200" cap="none" spc="0" normalizeH="0" baseline="0" noProof="0" dirty="0">
                <a:ln>
                  <a:noFill/>
                </a:ln>
                <a:solidFill>
                  <a:srgbClr val="000000"/>
                </a:solidFill>
                <a:effectLst/>
                <a:uLnTx/>
                <a:uFillTx/>
                <a:latin typeface="Calibri Light"/>
                <a:ea typeface="+mn-ea"/>
                <a:cs typeface="+mn-cs"/>
              </a:rPr>
              <a:t>e contratos </a:t>
            </a:r>
            <a:r>
              <a:rPr kumimoji="0" lang="pt-BR" sz="2400" b="1" i="0" u="sng" strike="noStrike" kern="1200" cap="none" spc="0" normalizeH="0" baseline="0" noProof="0" dirty="0">
                <a:ln>
                  <a:noFill/>
                </a:ln>
                <a:solidFill>
                  <a:srgbClr val="000000"/>
                </a:solidFill>
                <a:effectLst/>
                <a:uLnTx/>
                <a:uFillTx/>
                <a:latin typeface="Calibri Light"/>
                <a:ea typeface="+mn-ea"/>
                <a:cs typeface="+mn-cs"/>
              </a:rPr>
              <a:t>OU possuam formação compatível </a:t>
            </a:r>
            <a:r>
              <a:rPr kumimoji="0" lang="pt-BR" sz="2400" b="0" i="0" u="none" strike="noStrike" kern="1200" cap="none" spc="0" normalizeH="0" baseline="0" noProof="0" dirty="0">
                <a:ln>
                  <a:noFill/>
                </a:ln>
                <a:solidFill>
                  <a:srgbClr val="000000"/>
                </a:solidFill>
                <a:effectLst/>
                <a:uLnTx/>
                <a:uFillTx/>
                <a:latin typeface="Calibri Light"/>
                <a:ea typeface="+mn-ea"/>
                <a:cs typeface="+mn-cs"/>
              </a:rPr>
              <a:t>ou qualificação atestada por certificação profissional emitida por escola de governo criada e mantida pelo poder público;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III - não sejam cônjuge ou companheiro de licitantes ou contratados habituais da Administração nem tenham com eles vínculo de parentesco, colateral ou por afinidade, até o terceiro grau, ou de natureza técnica, comercial, econômica, financeira, trabalhista e civil.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042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Professor Marçal </a:t>
            </a:r>
            <a:r>
              <a:rPr lang="pt-BR" dirty="0" err="1"/>
              <a:t>Justen</a:t>
            </a:r>
            <a:r>
              <a:rPr lang="pt-BR" dirty="0"/>
              <a:t> Filho lembra que: </a:t>
            </a:r>
          </a:p>
        </p:txBody>
      </p:sp>
      <p:sp>
        <p:nvSpPr>
          <p:cNvPr id="4" name="Retângulo 3"/>
          <p:cNvSpPr/>
          <p:nvPr/>
        </p:nvSpPr>
        <p:spPr>
          <a:xfrm>
            <a:off x="607255" y="1376347"/>
            <a:ext cx="10354491" cy="45550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 a obrigatoriedade da adoção da gestão por competências acarreta a redução da autonomia reconhecida à autoridade superior, especialmente no tocante à designação dos subordinados para desempenho de atividade em licitação e contratação.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 mas as decisões adotadas somente serão válidas na medida em que observem padrões mínimos de gestão por competência. </a:t>
            </a:r>
            <a:r>
              <a:rPr kumimoji="0" lang="pt-BR" sz="20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195)</a:t>
            </a:r>
          </a:p>
        </p:txBody>
      </p:sp>
    </p:spTree>
    <p:extLst>
      <p:ext uri="{BB962C8B-B14F-4D97-AF65-F5344CB8AC3E}">
        <p14:creationId xmlns:p14="http://schemas.microsoft.com/office/powerpoint/2010/main" val="3409202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263" y="678633"/>
            <a:ext cx="10515600" cy="1325563"/>
          </a:xfrm>
        </p:spPr>
        <p:txBody>
          <a:bodyPr/>
          <a:lstStyle/>
          <a:p>
            <a:pPr algn="ctr">
              <a:lnSpc>
                <a:spcPct val="120000"/>
              </a:lnSpc>
              <a:spcBef>
                <a:spcPts val="0"/>
              </a:spcBef>
            </a:pPr>
            <a:r>
              <a:rPr lang="pt-BR" dirty="0"/>
              <a:t>Responsabilidades e responsabilizações</a:t>
            </a:r>
          </a:p>
        </p:txBody>
      </p:sp>
      <p:sp>
        <p:nvSpPr>
          <p:cNvPr id="4" name="Retângulo 3"/>
          <p:cNvSpPr/>
          <p:nvPr/>
        </p:nvSpPr>
        <p:spPr>
          <a:xfrm>
            <a:off x="277091" y="1763486"/>
            <a:ext cx="11457709" cy="3708708"/>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Segundo Marçal </a:t>
            </a:r>
            <a:r>
              <a:rPr kumimoji="0" lang="pt-BR" sz="2500" b="0" i="0" u="none" strike="noStrike" kern="1200" cap="none" spc="0" normalizeH="0" baseline="0" noProof="0" dirty="0" err="1">
                <a:ln>
                  <a:noFill/>
                </a:ln>
                <a:solidFill>
                  <a:prstClr val="black"/>
                </a:solidFill>
                <a:effectLst/>
                <a:uLnTx/>
                <a:uFillTx/>
                <a:latin typeface="Calibri"/>
                <a:ea typeface="+mn-ea"/>
                <a:cs typeface="+mn-cs"/>
              </a:rPr>
              <a:t>Justen</a:t>
            </a:r>
            <a:r>
              <a:rPr kumimoji="0" lang="pt-BR" sz="2500" b="0" i="0" u="none" strike="noStrike" kern="1200" cap="none" spc="0" normalizeH="0" baseline="0" noProof="0" dirty="0">
                <a:ln>
                  <a:noFill/>
                </a:ln>
                <a:solidFill>
                  <a:prstClr val="black"/>
                </a:solidFill>
                <a:effectLst/>
                <a:uLnTx/>
                <a:uFillTx/>
                <a:latin typeface="Calibri"/>
                <a:ea typeface="+mn-ea"/>
                <a:cs typeface="+mn-cs"/>
              </a:rPr>
              <a:t> Filho: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Usualmente, pune-se o agente de mais baixa hierarquia.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Autoridade superior nunca pratica de fato o ato de deu ensejo a punição e acaba sendo o último a ser punida.</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 ideia do “eu não sabia” tende a ser eliminado pela 14.133 diante do dever de ação diligente da autoridade superior.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Autoridade Superior deve impedir desvios falhas e imperfeições. A ausência da ação direta não autoriza a sua não responsabilização.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Fundamentos previstos no artigo 7º</a:t>
            </a:r>
            <a:r>
              <a:rPr kumimoji="0" lang="pt-BR" sz="2500" b="0" i="0" u="none" strike="noStrike" kern="1200" cap="none" spc="0" normalizeH="0" baseline="0" noProof="0">
                <a:ln>
                  <a:noFill/>
                </a:ln>
                <a:solidFill>
                  <a:prstClr val="black"/>
                </a:solidFill>
                <a:effectLst/>
                <a:uLnTx/>
                <a:uFillTx/>
                <a:latin typeface="Calibri"/>
                <a:ea typeface="+mn-ea"/>
                <a:cs typeface="+mn-cs"/>
              </a:rPr>
              <a:t>.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1000" b="0" i="0" u="none" strike="noStrike" kern="1200" cap="none" spc="0" normalizeH="0" baseline="0" noProof="0">
                <a:ln>
                  <a:noFill/>
                </a:ln>
                <a:solidFill>
                  <a:prstClr val="black"/>
                </a:solidFill>
                <a:effectLst/>
                <a:uLnTx/>
                <a:uFillTx/>
                <a:latin typeface="Calibri"/>
                <a:ea typeface="+mn-ea"/>
                <a:cs typeface="+mn-cs"/>
              </a:rPr>
              <a:t>(</a:t>
            </a:r>
            <a:r>
              <a:rPr kumimoji="0" lang="pt-BR" sz="1000" b="0" i="0" u="none" strike="noStrike" kern="1200" cap="none" spc="0" normalizeH="0" baseline="0" noProof="0" dirty="0">
                <a:ln>
                  <a:noFill/>
                </a:ln>
                <a:solidFill>
                  <a:prstClr val="black"/>
                </a:solidFill>
                <a:effectLst/>
                <a:uLnTx/>
                <a:uFillTx/>
                <a:latin typeface="Calibri"/>
                <a:ea typeface="+mn-ea"/>
                <a:cs typeface="+mn-cs"/>
              </a:rPr>
              <a:t>JUSTEN FILHO, Marçal. Palestra – IAP-PR  “Nova lei de licitações e seus aspectos positivos) https://www.youtube.com/watch?v=6XV9xbLhzrI&amp;t=93s</a:t>
            </a:r>
          </a:p>
        </p:txBody>
      </p:sp>
    </p:spTree>
    <p:extLst>
      <p:ext uri="{BB962C8B-B14F-4D97-AF65-F5344CB8AC3E}">
        <p14:creationId xmlns:p14="http://schemas.microsoft.com/office/powerpoint/2010/main" val="200822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263" y="678633"/>
            <a:ext cx="10515600" cy="1325563"/>
          </a:xfrm>
        </p:spPr>
        <p:txBody>
          <a:bodyPr/>
          <a:lstStyle/>
          <a:p>
            <a:pPr algn="ctr">
              <a:lnSpc>
                <a:spcPct val="120000"/>
              </a:lnSpc>
              <a:spcBef>
                <a:spcPts val="0"/>
              </a:spcBef>
            </a:pPr>
            <a:r>
              <a:rPr lang="pt-BR" dirty="0"/>
              <a:t>Responsabilidades e responsabilizações</a:t>
            </a:r>
          </a:p>
        </p:txBody>
      </p:sp>
      <p:sp>
        <p:nvSpPr>
          <p:cNvPr id="4" name="Retângulo 3"/>
          <p:cNvSpPr/>
          <p:nvPr/>
        </p:nvSpPr>
        <p:spPr>
          <a:xfrm>
            <a:off x="579120" y="1716258"/>
            <a:ext cx="10432868" cy="4632037"/>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black"/>
                </a:solidFill>
                <a:effectLst/>
                <a:uLnTx/>
                <a:uFillTx/>
                <a:latin typeface="Calibri"/>
                <a:ea typeface="+mn-ea"/>
                <a:cs typeface="+mn-cs"/>
              </a:rPr>
              <a:t>Segundo Marçal </a:t>
            </a:r>
            <a:r>
              <a:rPr kumimoji="0" lang="pt-BR" sz="3500" b="0" i="0" u="none" strike="noStrike" kern="1200" cap="none" spc="0" normalizeH="0" baseline="0" noProof="0" dirty="0" err="1">
                <a:ln>
                  <a:noFill/>
                </a:ln>
                <a:solidFill>
                  <a:prstClr val="black"/>
                </a:solidFill>
                <a:effectLst/>
                <a:uLnTx/>
                <a:uFillTx/>
                <a:latin typeface="Calibri"/>
                <a:ea typeface="+mn-ea"/>
                <a:cs typeface="+mn-cs"/>
              </a:rPr>
              <a:t>Justen</a:t>
            </a:r>
            <a:r>
              <a:rPr kumimoji="0" lang="pt-BR" sz="3500" b="0" i="0" u="none" strike="noStrike" kern="1200" cap="none" spc="0" normalizeH="0" baseline="0" noProof="0" dirty="0">
                <a:ln>
                  <a:noFill/>
                </a:ln>
                <a:solidFill>
                  <a:prstClr val="black"/>
                </a:solidFill>
                <a:effectLst/>
                <a:uLnTx/>
                <a:uFillTx/>
                <a:latin typeface="Calibri"/>
                <a:ea typeface="+mn-ea"/>
                <a:cs typeface="+mn-cs"/>
              </a:rPr>
              <a:t> Filho, ainda: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3500" b="0" i="0" u="none" strike="noStrike" kern="1200" cap="none" spc="0" normalizeH="0" baseline="0" noProof="0" dirty="0">
                <a:ln>
                  <a:noFill/>
                </a:ln>
                <a:solidFill>
                  <a:prstClr val="black"/>
                </a:solidFill>
                <a:effectLst/>
                <a:uLnTx/>
                <a:uFillTx/>
                <a:latin typeface="Calibri"/>
                <a:ea typeface="+mn-ea"/>
                <a:cs typeface="+mn-cs"/>
              </a:rPr>
              <a:t> O desrespeito ao disposto no Artigo 7º (nomeação por gestão de competência ou desrespeito à segregação de funções) pode implicar responsabilização à autoridade nomeante. </a:t>
            </a:r>
            <a:r>
              <a:rPr kumimoji="0" lang="pt-BR" sz="3500" b="1" i="0" u="none" strike="noStrike" kern="1200" cap="none" spc="0" normalizeH="0" baseline="0" noProof="0" dirty="0">
                <a:ln>
                  <a:noFill/>
                </a:ln>
                <a:solidFill>
                  <a:prstClr val="black"/>
                </a:solidFill>
                <a:effectLst/>
                <a:uLnTx/>
                <a:uFillTx/>
                <a:latin typeface="Calibri"/>
                <a:ea typeface="+mn-ea"/>
                <a:cs typeface="+mn-cs"/>
              </a:rPr>
              <a:t>A configuração da infração independe de dano ao erário, sendo que se este ocorrer agravaria a pena da autoridade</a:t>
            </a:r>
            <a:r>
              <a:rPr kumimoji="0" lang="pt-BR" sz="3500" b="0" i="0" u="none" strike="noStrike" kern="1200" cap="none" spc="0" normalizeH="0" baseline="0" noProof="0" dirty="0">
                <a:ln>
                  <a:noFill/>
                </a:ln>
                <a:solidFill>
                  <a:prstClr val="black"/>
                </a:solidFill>
                <a:effectLst/>
                <a:uLnTx/>
                <a:uFillTx/>
                <a:latin typeface="Calibri"/>
                <a:ea typeface="+mn-ea"/>
                <a:cs typeface="+mn-cs"/>
              </a:rPr>
              <a:t>. </a:t>
            </a:r>
            <a:r>
              <a:rPr kumimoji="0" lang="pt-BR" sz="15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195)</a:t>
            </a:r>
          </a:p>
        </p:txBody>
      </p:sp>
    </p:spTree>
    <p:extLst>
      <p:ext uri="{BB962C8B-B14F-4D97-AF65-F5344CB8AC3E}">
        <p14:creationId xmlns:p14="http://schemas.microsoft.com/office/powerpoint/2010/main" val="205014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62708" y="411347"/>
            <a:ext cx="10958731" cy="1325563"/>
          </a:xfrm>
        </p:spPr>
        <p:txBody>
          <a:bodyPr/>
          <a:lstStyle/>
          <a:p>
            <a:pPr algn="ctr">
              <a:lnSpc>
                <a:spcPct val="120000"/>
              </a:lnSpc>
              <a:spcBef>
                <a:spcPts val="0"/>
              </a:spcBef>
            </a:pPr>
            <a:r>
              <a:rPr lang="pt-BR" dirty="0"/>
              <a:t>Responsabilidades e responsabilizações</a:t>
            </a:r>
          </a:p>
        </p:txBody>
      </p:sp>
      <p:sp>
        <p:nvSpPr>
          <p:cNvPr id="4" name="Retângulo 3"/>
          <p:cNvSpPr/>
          <p:nvPr/>
        </p:nvSpPr>
        <p:spPr>
          <a:xfrm>
            <a:off x="579119" y="1716258"/>
            <a:ext cx="10900117" cy="4401205"/>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black"/>
                </a:solidFill>
                <a:effectLst/>
                <a:uLnTx/>
                <a:uFillTx/>
                <a:latin typeface="Calibri"/>
                <a:ea typeface="+mn-ea"/>
                <a:cs typeface="+mn-cs"/>
              </a:rPr>
              <a:t>“Nos termos de diversos julgados desta Corte de Contas, considero que </a:t>
            </a:r>
            <a:r>
              <a:rPr kumimoji="0" lang="pt-BR" sz="3500" b="1" i="0" u="none" strike="noStrike" kern="1200" cap="none" spc="0" normalizeH="0" baseline="0" noProof="0" dirty="0">
                <a:ln>
                  <a:noFill/>
                </a:ln>
                <a:solidFill>
                  <a:prstClr val="black"/>
                </a:solidFill>
                <a:effectLst/>
                <a:uLnTx/>
                <a:uFillTx/>
                <a:latin typeface="Calibri"/>
                <a:ea typeface="+mn-ea"/>
                <a:cs typeface="+mn-cs"/>
              </a:rPr>
              <a:t>cabe a responsabilização de agentes políticos</a:t>
            </a:r>
            <a:r>
              <a:rPr kumimoji="0" lang="pt-BR" sz="3500" b="0" i="0" u="none" strike="noStrike" kern="1200" cap="none" spc="0" normalizeH="0" baseline="0" noProof="0" dirty="0">
                <a:ln>
                  <a:noFill/>
                </a:ln>
                <a:solidFill>
                  <a:prstClr val="black"/>
                </a:solidFill>
                <a:effectLst/>
                <a:uLnTx/>
                <a:uFillTx/>
                <a:latin typeface="Calibri"/>
                <a:ea typeface="+mn-ea"/>
                <a:cs typeface="+mn-cs"/>
              </a:rPr>
              <a:t>, </a:t>
            </a:r>
            <a:r>
              <a:rPr kumimoji="0" lang="pt-BR" sz="3500" b="1" i="0" u="none" strike="noStrike" kern="1200" cap="none" spc="0" normalizeH="0" baseline="0" noProof="0" dirty="0">
                <a:ln>
                  <a:noFill/>
                </a:ln>
                <a:solidFill>
                  <a:prstClr val="black"/>
                </a:solidFill>
                <a:effectLst/>
                <a:uLnTx/>
                <a:uFillTx/>
                <a:latin typeface="Calibri"/>
                <a:ea typeface="+mn-ea"/>
                <a:cs typeface="+mn-cs"/>
              </a:rPr>
              <a:t>ainda que não tenham praticado atos administrativos</a:t>
            </a:r>
            <a:r>
              <a:rPr kumimoji="0" lang="pt-BR" sz="3500" b="0" i="0" u="none" strike="noStrike" kern="1200" cap="none" spc="0" normalizeH="0" baseline="0" noProof="0" dirty="0">
                <a:ln>
                  <a:noFill/>
                </a:ln>
                <a:solidFill>
                  <a:prstClr val="black"/>
                </a:solidFill>
                <a:effectLst/>
                <a:uLnTx/>
                <a:uFillTx/>
                <a:latin typeface="Calibri"/>
                <a:ea typeface="+mn-ea"/>
                <a:cs typeface="+mn-cs"/>
              </a:rPr>
              <a:t>, quando ficar evidenciado que as irregularidades detectadas, por sua amplitude ou relevância, demonstrem que houve </a:t>
            </a:r>
            <a:r>
              <a:rPr kumimoji="0" lang="pt-BR" sz="3500" b="1" i="0" u="none" strike="noStrike" kern="1200" cap="none" spc="0" normalizeH="0" baseline="0" noProof="0" dirty="0">
                <a:ln>
                  <a:noFill/>
                </a:ln>
                <a:solidFill>
                  <a:prstClr val="black"/>
                </a:solidFill>
                <a:effectLst/>
                <a:uLnTx/>
                <a:uFillTx/>
                <a:latin typeface="Calibri"/>
                <a:ea typeface="+mn-ea"/>
                <a:cs typeface="+mn-cs"/>
              </a:rPr>
              <a:t>omissão da autoridade</a:t>
            </a:r>
            <a:r>
              <a:rPr kumimoji="0" lang="pt-BR" sz="3500" b="0" i="0" u="none" strike="noStrike" kern="1200" cap="none" spc="0" normalizeH="0" baseline="0" noProof="0" dirty="0">
                <a:ln>
                  <a:noFill/>
                </a:ln>
                <a:solidFill>
                  <a:prstClr val="black"/>
                </a:solidFill>
                <a:effectLst/>
                <a:uLnTx/>
                <a:uFillTx/>
                <a:latin typeface="Calibri"/>
                <a:ea typeface="+mn-ea"/>
                <a:cs typeface="+mn-cs"/>
              </a:rPr>
              <a:t>, no seu dever de supervisão hierárquico” (Acórdão 3.576/2019, 1ª </a:t>
            </a:r>
            <a:r>
              <a:rPr kumimoji="0" lang="pt-BR" sz="3500" b="0" i="0" u="none" strike="noStrike" kern="1200" cap="none" spc="0" normalizeH="0" baseline="0" noProof="0" dirty="0" err="1">
                <a:ln>
                  <a:noFill/>
                </a:ln>
                <a:solidFill>
                  <a:prstClr val="black"/>
                </a:solidFill>
                <a:effectLst/>
                <a:uLnTx/>
                <a:uFillTx/>
                <a:latin typeface="Calibri"/>
                <a:ea typeface="+mn-ea"/>
                <a:cs typeface="+mn-cs"/>
              </a:rPr>
              <a:t>Câm</a:t>
            </a:r>
            <a:r>
              <a:rPr kumimoji="0" lang="pt-BR" sz="3500" b="0" i="0" u="none" strike="noStrike" kern="1200" cap="none" spc="0" normalizeH="0" baseline="0" noProof="0" dirty="0">
                <a:ln>
                  <a:noFill/>
                </a:ln>
                <a:solidFill>
                  <a:prstClr val="black"/>
                </a:solidFill>
                <a:effectLst/>
                <a:uLnTx/>
                <a:uFillTx/>
                <a:latin typeface="Calibri"/>
                <a:ea typeface="+mn-ea"/>
                <a:cs typeface="+mn-cs"/>
              </a:rPr>
              <a:t>., rel. Min. Benjamin </a:t>
            </a:r>
            <a:r>
              <a:rPr kumimoji="0" lang="pt-BR" sz="3500" b="0" i="0" u="none" strike="noStrike" kern="1200" cap="none" spc="0" normalizeH="0" baseline="0" noProof="0" dirty="0" err="1">
                <a:ln>
                  <a:noFill/>
                </a:ln>
                <a:solidFill>
                  <a:prstClr val="black"/>
                </a:solidFill>
                <a:effectLst/>
                <a:uLnTx/>
                <a:uFillTx/>
                <a:latin typeface="Calibri"/>
                <a:ea typeface="+mn-ea"/>
                <a:cs typeface="+mn-cs"/>
              </a:rPr>
              <a:t>Zymler</a:t>
            </a:r>
            <a:r>
              <a:rPr kumimoji="0" lang="pt-BR" sz="35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234171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Capacitação na Constituição Federal</a:t>
            </a:r>
          </a:p>
        </p:txBody>
      </p:sp>
      <p:sp>
        <p:nvSpPr>
          <p:cNvPr id="3" name="Espaço Reservado para Conteúdo 2"/>
          <p:cNvSpPr>
            <a:spLocks noGrp="1"/>
          </p:cNvSpPr>
          <p:nvPr>
            <p:ph idx="1"/>
          </p:nvPr>
        </p:nvSpPr>
        <p:spPr>
          <a:xfrm>
            <a:off x="799011" y="1606731"/>
            <a:ext cx="10608733" cy="4937760"/>
          </a:xfrm>
        </p:spPr>
        <p:txBody>
          <a:bodyPr>
            <a:noAutofit/>
          </a:bodyPr>
          <a:lstStyle/>
          <a:p>
            <a:pPr marL="0" indent="0" algn="just">
              <a:buNone/>
            </a:pPr>
            <a:r>
              <a:rPr lang="pt-BR" sz="3000" b="1" i="0" dirty="0">
                <a:solidFill>
                  <a:srgbClr val="000000"/>
                </a:solidFill>
                <a:effectLst/>
                <a:latin typeface="+mj-lt"/>
              </a:rPr>
              <a:t>CF Art. 37. A administração pública </a:t>
            </a:r>
            <a:r>
              <a:rPr lang="pt-BR" sz="3000" b="0" i="0" dirty="0">
                <a:solidFill>
                  <a:srgbClr val="000000"/>
                </a:solidFill>
                <a:effectLst/>
                <a:latin typeface="+mj-lt"/>
              </a:rPr>
              <a:t>direta e indireta de qualquer dos Poderes da União, dos Estados, do Distrito Federal e dos Municípios </a:t>
            </a:r>
            <a:r>
              <a:rPr lang="pt-BR" sz="3000" b="1" i="0" dirty="0">
                <a:solidFill>
                  <a:srgbClr val="000000"/>
                </a:solidFill>
                <a:effectLst/>
                <a:latin typeface="+mj-lt"/>
              </a:rPr>
              <a:t>obedecerá aos princípios de </a:t>
            </a:r>
            <a:r>
              <a:rPr lang="pt-BR" sz="3000" b="0" i="0" dirty="0">
                <a:solidFill>
                  <a:srgbClr val="000000"/>
                </a:solidFill>
                <a:effectLst/>
                <a:latin typeface="+mj-lt"/>
              </a:rPr>
              <a:t>legalidade, impessoalidade, moralidade, publicidade e </a:t>
            </a:r>
            <a:r>
              <a:rPr lang="pt-BR" sz="3000" b="1" i="0" u="sng" dirty="0">
                <a:solidFill>
                  <a:srgbClr val="000000"/>
                </a:solidFill>
                <a:effectLst/>
                <a:latin typeface="+mj-lt"/>
              </a:rPr>
              <a:t>eficiência</a:t>
            </a:r>
            <a:r>
              <a:rPr lang="pt-BR" sz="3000" b="0" i="0" dirty="0">
                <a:solidFill>
                  <a:srgbClr val="000000"/>
                </a:solidFill>
                <a:effectLst/>
                <a:latin typeface="+mj-lt"/>
              </a:rPr>
              <a:t> e, também, ao seguinte:</a:t>
            </a:r>
          </a:p>
          <a:p>
            <a:pPr marL="0" indent="0" algn="just">
              <a:buNone/>
            </a:pPr>
            <a:endParaRPr lang="pt-BR" sz="3000" b="0" i="0" dirty="0">
              <a:solidFill>
                <a:srgbClr val="000000"/>
              </a:solidFill>
              <a:effectLst/>
              <a:latin typeface="+mj-lt"/>
            </a:endParaRPr>
          </a:p>
          <a:p>
            <a:pPr marL="0" indent="0" algn="just">
              <a:buNone/>
            </a:pPr>
            <a:r>
              <a:rPr lang="pt-BR" sz="3000" b="1" i="0" dirty="0">
                <a:solidFill>
                  <a:srgbClr val="000000"/>
                </a:solidFill>
                <a:effectLst/>
                <a:latin typeface="+mj-lt"/>
              </a:rPr>
              <a:t>CF Art. 39, § 2º </a:t>
            </a:r>
            <a:r>
              <a:rPr lang="pt-BR" sz="3000" b="0" i="0" dirty="0">
                <a:solidFill>
                  <a:srgbClr val="000000"/>
                </a:solidFill>
                <a:effectLst/>
                <a:latin typeface="+mj-lt"/>
              </a:rPr>
              <a:t>A União, os Estados e o Distrito Federal </a:t>
            </a:r>
            <a:r>
              <a:rPr lang="pt-BR" sz="3000" b="1" i="0" u="sng" dirty="0">
                <a:solidFill>
                  <a:srgbClr val="000000"/>
                </a:solidFill>
                <a:effectLst/>
                <a:latin typeface="+mj-lt"/>
              </a:rPr>
              <a:t>manterão escolas de governo para a formação e o aperfeiçoamento dos servidores públicos</a:t>
            </a:r>
            <a:r>
              <a:rPr lang="pt-BR" sz="3000" b="0" i="0" dirty="0">
                <a:solidFill>
                  <a:srgbClr val="000000"/>
                </a:solidFill>
                <a:effectLst/>
                <a:latin typeface="+mj-lt"/>
              </a:rPr>
              <a:t>, constituindo-se a participação nos cursos um dos requisitos para a promoção na carreira, facultada, para isso, a celebração de convênios ou contratos entre os entes federados.  </a:t>
            </a:r>
          </a:p>
        </p:txBody>
      </p:sp>
    </p:spTree>
    <p:extLst>
      <p:ext uri="{BB962C8B-B14F-4D97-AF65-F5344CB8AC3E}">
        <p14:creationId xmlns:p14="http://schemas.microsoft.com/office/powerpoint/2010/main" val="376612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Capacitação na NLL</a:t>
            </a:r>
          </a:p>
        </p:txBody>
      </p:sp>
      <p:sp>
        <p:nvSpPr>
          <p:cNvPr id="3" name="Espaço Reservado para Conteúdo 2"/>
          <p:cNvSpPr>
            <a:spLocks noGrp="1"/>
          </p:cNvSpPr>
          <p:nvPr>
            <p:ph idx="1"/>
          </p:nvPr>
        </p:nvSpPr>
        <p:spPr>
          <a:xfrm>
            <a:off x="799011" y="1606731"/>
            <a:ext cx="10608733" cy="4937760"/>
          </a:xfrm>
        </p:spPr>
        <p:txBody>
          <a:bodyPr>
            <a:noAutofit/>
          </a:bodyPr>
          <a:lstStyle/>
          <a:p>
            <a:pPr marL="0" indent="0" algn="just">
              <a:buNone/>
            </a:pPr>
            <a:r>
              <a:rPr lang="pt-BR" sz="3000" b="0" i="0" dirty="0">
                <a:solidFill>
                  <a:srgbClr val="000000"/>
                </a:solidFill>
                <a:effectLst/>
                <a:latin typeface="+mj-lt"/>
              </a:rPr>
              <a:t>Art. 7º II - tenham </a:t>
            </a:r>
            <a:r>
              <a:rPr lang="pt-BR" sz="3000" b="1" i="0" dirty="0">
                <a:solidFill>
                  <a:schemeClr val="tx2"/>
                </a:solidFill>
                <a:effectLst/>
                <a:latin typeface="+mj-lt"/>
              </a:rPr>
              <a:t>atribuições relacionadas a licitações</a:t>
            </a:r>
            <a:r>
              <a:rPr lang="pt-BR" sz="3000" b="0" i="0" dirty="0">
                <a:solidFill>
                  <a:srgbClr val="000000"/>
                </a:solidFill>
                <a:effectLst/>
                <a:latin typeface="+mj-lt"/>
              </a:rPr>
              <a:t> e contratos ou </a:t>
            </a:r>
            <a:r>
              <a:rPr lang="pt-BR" sz="3000" b="1" i="0" dirty="0">
                <a:solidFill>
                  <a:srgbClr val="FF0000"/>
                </a:solidFill>
                <a:effectLst/>
                <a:latin typeface="+mj-lt"/>
              </a:rPr>
              <a:t>possuam formação compatível </a:t>
            </a:r>
            <a:r>
              <a:rPr lang="pt-BR" sz="3000" b="1" i="0" dirty="0">
                <a:solidFill>
                  <a:srgbClr val="000000"/>
                </a:solidFill>
                <a:effectLst/>
                <a:latin typeface="+mj-lt"/>
              </a:rPr>
              <a:t>ou </a:t>
            </a:r>
            <a:r>
              <a:rPr lang="pt-BR" sz="3000" b="1" i="0" dirty="0">
                <a:solidFill>
                  <a:srgbClr val="0070C0"/>
                </a:solidFill>
                <a:effectLst/>
                <a:latin typeface="+mj-lt"/>
              </a:rPr>
              <a:t>qualificação atestada por certificação profissional emitida por escola de governo</a:t>
            </a:r>
            <a:r>
              <a:rPr lang="pt-BR" sz="3000" b="0" i="0" dirty="0">
                <a:solidFill>
                  <a:srgbClr val="0070C0"/>
                </a:solidFill>
                <a:effectLst/>
                <a:latin typeface="+mj-lt"/>
              </a:rPr>
              <a:t> </a:t>
            </a:r>
            <a:r>
              <a:rPr lang="pt-BR" sz="3000" b="0" i="0" dirty="0">
                <a:solidFill>
                  <a:srgbClr val="000000"/>
                </a:solidFill>
                <a:effectLst/>
                <a:latin typeface="+mj-lt"/>
              </a:rPr>
              <a:t>criada e mantida pelo poder público; e</a:t>
            </a:r>
          </a:p>
          <a:p>
            <a:pPr marL="0" indent="0" algn="just">
              <a:buNone/>
            </a:pPr>
            <a:endParaRPr lang="pt-BR" sz="3000" b="0" i="0" dirty="0">
              <a:solidFill>
                <a:srgbClr val="000000"/>
              </a:solidFill>
              <a:effectLst/>
              <a:latin typeface="+mj-lt"/>
            </a:endParaRPr>
          </a:p>
          <a:p>
            <a:pPr marL="0" indent="0" algn="just">
              <a:buNone/>
            </a:pPr>
            <a:r>
              <a:rPr lang="pt-BR" sz="3000" b="0" i="0" dirty="0">
                <a:solidFill>
                  <a:srgbClr val="000000"/>
                </a:solidFill>
                <a:effectLst/>
                <a:latin typeface="+mj-lt"/>
              </a:rPr>
              <a:t>Art. 173. </a:t>
            </a:r>
            <a:r>
              <a:rPr lang="pt-BR" sz="3000" b="1" i="0" u="sng" dirty="0">
                <a:solidFill>
                  <a:srgbClr val="000000"/>
                </a:solidFill>
                <a:effectLst/>
                <a:latin typeface="+mj-lt"/>
              </a:rPr>
              <a:t>Os tribunais de contas DEVERÃO</a:t>
            </a:r>
            <a:r>
              <a:rPr lang="pt-BR" sz="3000" b="0" i="0" dirty="0">
                <a:solidFill>
                  <a:srgbClr val="000000"/>
                </a:solidFill>
                <a:effectLst/>
                <a:latin typeface="+mj-lt"/>
              </a:rPr>
              <a:t>, por meio de suas escolas de contas, </a:t>
            </a:r>
            <a:r>
              <a:rPr lang="pt-BR" sz="3000" b="1" i="0" dirty="0">
                <a:solidFill>
                  <a:srgbClr val="000000"/>
                </a:solidFill>
                <a:effectLst/>
                <a:latin typeface="+mj-lt"/>
              </a:rPr>
              <a:t>promover eventos de capacitação para os servidores efetivos </a:t>
            </a:r>
            <a:r>
              <a:rPr lang="pt-BR" sz="3000" b="0" i="0" dirty="0">
                <a:solidFill>
                  <a:srgbClr val="000000"/>
                </a:solidFill>
                <a:effectLst/>
                <a:latin typeface="+mj-lt"/>
              </a:rPr>
              <a:t>e empregados públicos designados para o desempenho das funções essenciais à execução desta Lei, incluídos cursos presenciais e a distância, redes de aprendizagem, seminários e congressos sobre contratações públicas.</a:t>
            </a:r>
          </a:p>
        </p:txBody>
      </p:sp>
    </p:spTree>
    <p:extLst>
      <p:ext uri="{BB962C8B-B14F-4D97-AF65-F5344CB8AC3E}">
        <p14:creationId xmlns:p14="http://schemas.microsoft.com/office/powerpoint/2010/main" val="342713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3005919"/>
            <a:ext cx="11401778" cy="707886"/>
          </a:xfrm>
          <a:prstGeom prst="rect">
            <a:avLst/>
          </a:prstGeom>
          <a:noFill/>
        </p:spPr>
        <p:txBody>
          <a:bodyPr wrap="square" rtlCol="0">
            <a:spAutoFit/>
          </a:bodyPr>
          <a:lstStyle/>
          <a:p>
            <a:pPr algn="ctr"/>
            <a:r>
              <a:rPr lang="pt-BR" sz="4000" dirty="0"/>
              <a:t>Roteiro Formal das Compras Diretas</a:t>
            </a:r>
          </a:p>
        </p:txBody>
      </p:sp>
    </p:spTree>
    <p:extLst>
      <p:ext uri="{BB962C8B-B14F-4D97-AF65-F5344CB8AC3E}">
        <p14:creationId xmlns:p14="http://schemas.microsoft.com/office/powerpoint/2010/main" val="331966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BE7F4842-ECF8-9FA5-32D0-9E9F6E59EE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6B84E9-F545-7379-37B9-1E0A09E861F3}"/>
              </a:ext>
            </a:extLst>
          </p:cNvPr>
          <p:cNvSpPr>
            <a:spLocks noGrp="1"/>
          </p:cNvSpPr>
          <p:nvPr>
            <p:ph type="title"/>
          </p:nvPr>
        </p:nvSpPr>
        <p:spPr>
          <a:xfrm>
            <a:off x="365853" y="696569"/>
            <a:ext cx="10987947" cy="927515"/>
          </a:xfrm>
          <a:ln>
            <a:solidFill>
              <a:schemeClr val="tx1"/>
            </a:solidFill>
          </a:ln>
        </p:spPr>
        <p:txBody>
          <a:bodyPr>
            <a:noAutofit/>
          </a:bodyPr>
          <a:lstStyle/>
          <a:p>
            <a:pPr algn="ctr"/>
            <a:r>
              <a:rPr lang="pt-BR" sz="3000" b="1" dirty="0"/>
              <a:t>Municípios devem qualificar seus servidores para licitações e gestão de contratos</a:t>
            </a:r>
          </a:p>
        </p:txBody>
      </p:sp>
      <p:sp>
        <p:nvSpPr>
          <p:cNvPr id="4" name="Espaço Reservado para Conteúdo 3">
            <a:extLst>
              <a:ext uri="{FF2B5EF4-FFF2-40B4-BE49-F238E27FC236}">
                <a16:creationId xmlns:a16="http://schemas.microsoft.com/office/drawing/2014/main" id="{FA94F87A-BBB0-57CF-5B75-89B8C78D1DC5}"/>
              </a:ext>
            </a:extLst>
          </p:cNvPr>
          <p:cNvSpPr>
            <a:spLocks noGrp="1"/>
          </p:cNvSpPr>
          <p:nvPr>
            <p:ph idx="1"/>
          </p:nvPr>
        </p:nvSpPr>
        <p:spPr>
          <a:xfrm>
            <a:off x="365852" y="1792642"/>
            <a:ext cx="10987948" cy="4554506"/>
          </a:xfrm>
        </p:spPr>
        <p:txBody>
          <a:bodyPr>
            <a:normAutofit/>
          </a:bodyPr>
          <a:lstStyle/>
          <a:p>
            <a:pPr marL="0" indent="0" algn="just">
              <a:buNone/>
            </a:pPr>
            <a:r>
              <a:rPr lang="pt-BR" sz="2000" dirty="0"/>
              <a:t>Servidores públicos </a:t>
            </a:r>
            <a:r>
              <a:rPr lang="pt-BR" sz="2000" b="1" dirty="0"/>
              <a:t>devem ser capacitados quanto às regras estabelecidas na Nova Lei de Licitações, </a:t>
            </a:r>
            <a:r>
              <a:rPr lang="pt-BR" sz="2000" dirty="0"/>
              <a:t>não somente em relação à elaboração e condução de certames, mas também em relação ao acompanhamento da execução contratual.</a:t>
            </a:r>
          </a:p>
          <a:p>
            <a:pPr marL="0" indent="0" algn="just">
              <a:buNone/>
            </a:pPr>
            <a:r>
              <a:rPr lang="pt-BR" sz="2000" dirty="0"/>
              <a:t>Guimarães ressaltou que durante a execução do Contrato nº 50/17 </a:t>
            </a:r>
            <a:r>
              <a:rPr lang="pt-BR" sz="2000" b="1" dirty="0"/>
              <a:t>não fora exigida garantia contratual; não haviam sido designados fiscal da obra e gestor do contrato;</a:t>
            </a:r>
            <a:r>
              <a:rPr lang="pt-BR" sz="2000" dirty="0"/>
              <a:t> e não haviam sido preenchidos os diários de obra. Ele lembrou que o contrato fora rescindido unilateralmente em 2021, em razão de a contratada ter atrasado e, posteriormente, paralisado definitivamente a obra.</a:t>
            </a:r>
          </a:p>
          <a:p>
            <a:pPr marL="0" indent="0" algn="just">
              <a:buNone/>
            </a:pPr>
            <a:r>
              <a:rPr lang="pt-BR" sz="2000" dirty="0"/>
              <a:t>Mas o </a:t>
            </a:r>
            <a:r>
              <a:rPr lang="pt-BR" sz="2000" b="1" dirty="0"/>
              <a:t>conselheiro levou em consideração o fato de tratar-se de município de pequeno porte, com cerca de 22 mil habitantes, que não dispõe das melhores estruturas e dos melhores quadros de pessoal para o atendimento das mais variadas exigências previstas na Lei de Licitações</a:t>
            </a:r>
            <a:r>
              <a:rPr lang="pt-BR" sz="2000" dirty="0"/>
              <a:t>. Além disso, ele destacou que as exigências legais referentes às omissões praticadas não eram evidentes para os agentes públicos indicados como responsáveis e, por isso, seus atos não podem ser considerados como erros grosseiros; e também não foi verificada a ocorrência de dolo.</a:t>
            </a:r>
          </a:p>
          <a:p>
            <a:pPr marL="0" indent="0" algn="just">
              <a:lnSpc>
                <a:spcPct val="150000"/>
              </a:lnSpc>
              <a:spcBef>
                <a:spcPts val="600"/>
              </a:spcBef>
              <a:spcAft>
                <a:spcPts val="600"/>
              </a:spcAft>
              <a:buNone/>
            </a:pPr>
            <a:endParaRPr lang="pt-BR" sz="3000" dirty="0"/>
          </a:p>
        </p:txBody>
      </p:sp>
      <p:pic>
        <p:nvPicPr>
          <p:cNvPr id="1032" name="Picture 8" descr="Tribunal de Contas do Estado do Paraná">
            <a:extLst>
              <a:ext uri="{FF2B5EF4-FFF2-40B4-BE49-F238E27FC236}">
                <a16:creationId xmlns:a16="http://schemas.microsoft.com/office/drawing/2014/main" id="{13FC3062-B988-A392-386B-A0EF0A9B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726" y="5947411"/>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ACC6DB2-580F-F1CE-4956-7355A3267007}"/>
              </a:ext>
            </a:extLst>
          </p:cNvPr>
          <p:cNvSpPr txBox="1"/>
          <p:nvPr/>
        </p:nvSpPr>
        <p:spPr>
          <a:xfrm>
            <a:off x="555976" y="5959239"/>
            <a:ext cx="8632595" cy="646331"/>
          </a:xfrm>
          <a:prstGeom prst="rect">
            <a:avLst/>
          </a:prstGeom>
          <a:noFill/>
        </p:spPr>
        <p:txBody>
          <a:bodyPr wrap="square">
            <a:spAutoFit/>
          </a:bodyPr>
          <a:lstStyle/>
          <a:p>
            <a:pPr lvl="0">
              <a:defRPr/>
            </a:pPr>
            <a:r>
              <a:rPr lang="pt-BR" dirty="0">
                <a:solidFill>
                  <a:prstClr val="black"/>
                </a:solidFill>
              </a:rPr>
              <a:t>https://www1.tce.pr.gov.br/noticias/municipios-devem-qualificar-seus-servidores-para-licitacoes-e-gestao-de-contratos/12279/N</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832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400" dirty="0">
                <a:effectLst/>
                <a:latin typeface="Calibri" panose="020F0502020204030204" pitchFamily="34" charset="0"/>
                <a:ea typeface="Calibri" panose="020F0502020204030204" pitchFamily="34" charset="0"/>
                <a:cs typeface="Times New Roman" panose="02020603050405020304" pitchFamily="18" charset="0"/>
              </a:rPr>
              <a:t>Segregação de funções</a:t>
            </a:r>
          </a:p>
        </p:txBody>
      </p:sp>
    </p:spTree>
    <p:extLst>
      <p:ext uri="{BB962C8B-B14F-4D97-AF65-F5344CB8AC3E}">
        <p14:creationId xmlns:p14="http://schemas.microsoft.com/office/powerpoint/2010/main" val="255024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Segregação de Funções como Princípio.</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marL="0" indent="0" algn="just">
              <a:buNone/>
            </a:pPr>
            <a:r>
              <a:rPr lang="pt-BR" dirty="0"/>
              <a:t>Art. 5º Na aplicação desta Lei, serão observados os princípios da legalidade, da impessoalidade, da moralidade, da publicidade, da eficiência, do interesse público, da probidade administrativa, da igualdade, do planejamento, da transparência, da eficácia, da </a:t>
            </a:r>
            <a:r>
              <a:rPr lang="pt-BR" b="1" dirty="0"/>
              <a:t>SEGREGAÇÃO DE FUNÇÕES</a:t>
            </a:r>
            <a:r>
              <a:rPr lang="pt-BR" dirty="0"/>
              <a:t>, da motivação, da vinculação ao edital, do julgamento objetivo, da segurança jurídica, da razoabilidade, da competitividade, da proporcionalidade, da celeridade, da economicidade e do desenvolvimento nacional sustentável, assim como as disposições do </a:t>
            </a:r>
            <a:r>
              <a:rPr lang="pt-BR" dirty="0">
                <a:hlinkClick r:id="rId3">
                  <a:extLst>
                    <a:ext uri="{A12FA001-AC4F-418D-AE19-62706E023703}">
                      <ahyp:hlinkClr xmlns:ahyp="http://schemas.microsoft.com/office/drawing/2018/hyperlinkcolor" val="tx"/>
                    </a:ext>
                  </a:extLst>
                </a:hlinkClick>
              </a:rPr>
              <a:t>Decreto-Lei nº 4.657, de 4 de setembro de 1942 (Lei de Introdução às Normas do Direito Brasileiro)</a:t>
            </a:r>
            <a:r>
              <a:rPr lang="pt-BR" dirty="0"/>
              <a:t>.</a:t>
            </a:r>
          </a:p>
          <a:p>
            <a:pPr algn="just">
              <a:buNone/>
            </a:pPr>
            <a:endParaRPr lang="pt-BR" sz="3200" dirty="0"/>
          </a:p>
        </p:txBody>
      </p:sp>
    </p:spTree>
    <p:extLst>
      <p:ext uri="{BB962C8B-B14F-4D97-AF65-F5344CB8AC3E}">
        <p14:creationId xmlns:p14="http://schemas.microsoft.com/office/powerpoint/2010/main" val="2042417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535577"/>
            <a:ext cx="10515600" cy="1139790"/>
          </a:xfrm>
        </p:spPr>
        <p:txBody>
          <a:bodyPr>
            <a:normAutofit fontScale="90000"/>
          </a:bodyPr>
          <a:lstStyle/>
          <a:p>
            <a:pPr marL="514350" indent="-514350" algn="ctr"/>
            <a:r>
              <a:rPr lang="pt-BR" b="1" dirty="0"/>
              <a:t>Segregação de Funções para Levi Rodrigues Vaz</a:t>
            </a:r>
          </a:p>
        </p:txBody>
      </p:sp>
      <p:sp>
        <p:nvSpPr>
          <p:cNvPr id="3" name="Espaço Reservado para Conteúdo 2"/>
          <p:cNvSpPr>
            <a:spLocks noGrp="1"/>
          </p:cNvSpPr>
          <p:nvPr>
            <p:ph idx="1"/>
          </p:nvPr>
        </p:nvSpPr>
        <p:spPr>
          <a:xfrm>
            <a:off x="806389" y="1934029"/>
            <a:ext cx="10608733" cy="4245428"/>
          </a:xfrm>
        </p:spPr>
        <p:txBody>
          <a:bodyPr>
            <a:noAutofit/>
          </a:bodyPr>
          <a:lstStyle/>
          <a:p>
            <a:pPr algn="just">
              <a:buNone/>
            </a:pPr>
            <a:r>
              <a:rPr lang="pt-BR" sz="3200" dirty="0">
                <a:latin typeface="+mj-lt"/>
              </a:rPr>
              <a:t>	Em suma, o princípio da segregação de funções veda o exercício de </a:t>
            </a:r>
            <a:r>
              <a:rPr lang="pt-BR" sz="3200" b="1" dirty="0">
                <a:latin typeface="+mj-lt"/>
              </a:rPr>
              <a:t>múltiplas funções suscetíveis a riscos por um mesmo agente</a:t>
            </a:r>
            <a:r>
              <a:rPr lang="pt-BR" sz="3200" dirty="0">
                <a:latin typeface="+mj-lt"/>
              </a:rPr>
              <a:t>, tanto público quanto privado. A ideia por trás deste princípio é de que </a:t>
            </a:r>
            <a:r>
              <a:rPr lang="pt-BR" sz="3200" b="1" dirty="0">
                <a:latin typeface="+mj-lt"/>
              </a:rPr>
              <a:t>QUANTO MAIOR A ATUAÇÃO NA CONTRATAÇÃO E NA GESTÃO DE CONTRATOS POR UM AGENTE ISOLADO, MAIOR O RISCO DE OCULTAÇÃO DE ERROS, FRAUDES E FALHAS, INCLUSIVE CORRUPÇÃO E DESVIOS DE RECURSOS PÚBLICOS</a:t>
            </a:r>
            <a:r>
              <a:rPr lang="pt-BR" sz="3200" dirty="0">
                <a:latin typeface="+mj-lt"/>
              </a:rPr>
              <a:t>. </a:t>
            </a:r>
            <a:r>
              <a:rPr kumimoji="0" lang="pt-BR" sz="1600" b="0" i="0" u="none" strike="noStrike" kern="1200" cap="none" spc="0" normalizeH="0" baseline="0" noProof="0" dirty="0">
                <a:ln>
                  <a:noFill/>
                </a:ln>
                <a:solidFill>
                  <a:prstClr val="black"/>
                </a:solidFill>
                <a:effectLst/>
                <a:uLnTx/>
                <a:uFillTx/>
                <a:latin typeface="+mj-lt"/>
                <a:ea typeface="+mn-ea"/>
                <a:cs typeface="+mn-cs"/>
              </a:rPr>
              <a:t>VAZ, Levi Rodrigues. Manual da Nova Lei de Licitações. Curitiba: Via Jurídica, 2022, p. 43)</a:t>
            </a:r>
            <a:endParaRPr lang="pt-BR" sz="1600" dirty="0">
              <a:latin typeface="+mj-lt"/>
            </a:endParaRPr>
          </a:p>
          <a:p>
            <a:pPr algn="just">
              <a:buNone/>
            </a:pPr>
            <a:endParaRPr lang="pt-BR" sz="3200" dirty="0"/>
          </a:p>
        </p:txBody>
      </p:sp>
    </p:spTree>
    <p:extLst>
      <p:ext uri="{BB962C8B-B14F-4D97-AF65-F5344CB8AC3E}">
        <p14:creationId xmlns:p14="http://schemas.microsoft.com/office/powerpoint/2010/main" val="3582389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É obrigatória a segregação de funções?</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latin typeface="+mj-lt"/>
              </a:rPr>
              <a:t>	</a:t>
            </a:r>
            <a:r>
              <a:rPr lang="pt-BR" sz="4000" dirty="0">
                <a:latin typeface="+mj-lt"/>
              </a:rPr>
              <a:t>Para Marçal </a:t>
            </a:r>
            <a:r>
              <a:rPr lang="pt-BR" sz="4000" dirty="0" err="1">
                <a:latin typeface="+mj-lt"/>
              </a:rPr>
              <a:t>Justen</a:t>
            </a:r>
            <a:r>
              <a:rPr lang="pt-BR" sz="4000" dirty="0">
                <a:latin typeface="+mj-lt"/>
              </a:rPr>
              <a:t> Filho, a lei impõe, de modo compulsório, a observância da segregação de funções na condução das licitações e contratações! </a:t>
            </a:r>
            <a:r>
              <a:rPr kumimoji="0" lang="pt-BR" sz="1600" b="0" i="0" u="none" strike="noStrike" kern="1200" cap="none" spc="0" normalizeH="0" baseline="0" noProof="0" dirty="0">
                <a:ln>
                  <a:noFill/>
                </a:ln>
                <a:solidFill>
                  <a:prstClr val="black"/>
                </a:solidFill>
                <a:effectLst/>
                <a:uLnTx/>
                <a:uFillTx/>
                <a:latin typeface="+mj-lt"/>
                <a:ea typeface="+mn-ea"/>
                <a:cs typeface="+mn-cs"/>
              </a:rPr>
              <a:t>(JUSTEN FILHO, Marçal. Comentários à Lei de Licitações e Contratações  Administrativas.  São Paulo: RT, 2021, p. 198)</a:t>
            </a:r>
            <a:endParaRPr lang="pt-BR" sz="1600" dirty="0">
              <a:latin typeface="+mj-lt"/>
            </a:endParaRPr>
          </a:p>
          <a:p>
            <a:pPr algn="just">
              <a:buNone/>
            </a:pPr>
            <a:endParaRPr lang="pt-BR" sz="4000" dirty="0"/>
          </a:p>
        </p:txBody>
      </p:sp>
    </p:spTree>
    <p:extLst>
      <p:ext uri="{BB962C8B-B14F-4D97-AF65-F5344CB8AC3E}">
        <p14:creationId xmlns:p14="http://schemas.microsoft.com/office/powerpoint/2010/main" val="2548730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1BB8D333-BDDD-46AF-A77C-96D35B6991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48393"/>
            <a:ext cx="12192000" cy="5885411"/>
          </a:xfrm>
        </p:spPr>
      </p:pic>
      <p:sp>
        <p:nvSpPr>
          <p:cNvPr id="8" name="Retângulo 7">
            <a:extLst>
              <a:ext uri="{FF2B5EF4-FFF2-40B4-BE49-F238E27FC236}">
                <a16:creationId xmlns:a16="http://schemas.microsoft.com/office/drawing/2014/main" id="{1E77A5A8-C9EB-4B3F-BE8D-7FA4648D231F}"/>
              </a:ext>
            </a:extLst>
          </p:cNvPr>
          <p:cNvSpPr/>
          <p:nvPr/>
        </p:nvSpPr>
        <p:spPr>
          <a:xfrm>
            <a:off x="7503414" y="6533804"/>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245545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BE7F4842-ECF8-9FA5-32D0-9E9F6E59EE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6B84E9-F545-7379-37B9-1E0A09E861F3}"/>
              </a:ext>
            </a:extLst>
          </p:cNvPr>
          <p:cNvSpPr>
            <a:spLocks noGrp="1"/>
          </p:cNvSpPr>
          <p:nvPr>
            <p:ph type="title"/>
          </p:nvPr>
        </p:nvSpPr>
        <p:spPr>
          <a:xfrm>
            <a:off x="365853" y="696569"/>
            <a:ext cx="10987947" cy="1845019"/>
          </a:xfrm>
          <a:ln>
            <a:solidFill>
              <a:schemeClr val="tx1"/>
            </a:solidFill>
          </a:ln>
        </p:spPr>
        <p:txBody>
          <a:bodyPr>
            <a:noAutofit/>
          </a:bodyPr>
          <a:lstStyle/>
          <a:p>
            <a:pPr algn="ctr">
              <a:lnSpc>
                <a:spcPct val="120000"/>
              </a:lnSpc>
              <a:spcBef>
                <a:spcPts val="0"/>
              </a:spcBef>
            </a:pPr>
            <a:r>
              <a:rPr lang="pt-BR" sz="2000" dirty="0"/>
              <a:t>Consulta:  Vedação de participação em procedimento licitatório ou de contratação de empresa que possua como sócio cônjuge, companheiro ou parente em linha reta, colateral ou por afinidade, até o terceiro grau, de integrante do Controle Interno da entidade licitante</a:t>
            </a:r>
          </a:p>
        </p:txBody>
      </p:sp>
      <p:sp>
        <p:nvSpPr>
          <p:cNvPr id="4" name="Espaço Reservado para Conteúdo 3">
            <a:extLst>
              <a:ext uri="{FF2B5EF4-FFF2-40B4-BE49-F238E27FC236}">
                <a16:creationId xmlns:a16="http://schemas.microsoft.com/office/drawing/2014/main" id="{FA94F87A-BBB0-57CF-5B75-89B8C78D1DC5}"/>
              </a:ext>
            </a:extLst>
          </p:cNvPr>
          <p:cNvSpPr>
            <a:spLocks noGrp="1"/>
          </p:cNvSpPr>
          <p:nvPr>
            <p:ph idx="1"/>
          </p:nvPr>
        </p:nvSpPr>
        <p:spPr>
          <a:xfrm>
            <a:off x="365852" y="2779414"/>
            <a:ext cx="10987948" cy="3617540"/>
          </a:xfrm>
        </p:spPr>
        <p:txBody>
          <a:bodyPr>
            <a:normAutofit/>
          </a:bodyPr>
          <a:lstStyle/>
          <a:p>
            <a:pPr marL="0" indent="0" algn="just">
              <a:lnSpc>
                <a:spcPct val="150000"/>
              </a:lnSpc>
              <a:spcBef>
                <a:spcPts val="600"/>
              </a:spcBef>
              <a:spcAft>
                <a:spcPts val="600"/>
              </a:spcAft>
              <a:buNone/>
            </a:pPr>
            <a:r>
              <a:rPr lang="pt-BR" sz="3000" b="1" i="0" dirty="0">
                <a:effectLst/>
                <a:latin typeface="+mj-lt"/>
              </a:rPr>
              <a:t>“É vedada a participação em licitação ou a contratação de empresa que possua em seu quadro societário cônjuge, companheiro ou parente em linha reta, colateral ou por afinidade, até o terceiro grau, inclusive, de integrante do Controle Interno da entidade licitante</a:t>
            </a:r>
            <a:r>
              <a:rPr lang="pt-BR" sz="3000" dirty="0">
                <a:latin typeface="+mj-lt"/>
              </a:rPr>
              <a:t>.”</a:t>
            </a:r>
            <a:endParaRPr lang="pt-BR" sz="3000" dirty="0"/>
          </a:p>
        </p:txBody>
      </p:sp>
      <p:pic>
        <p:nvPicPr>
          <p:cNvPr id="1032" name="Picture 8" descr="Tribunal de Contas do Estado do Paraná">
            <a:extLst>
              <a:ext uri="{FF2B5EF4-FFF2-40B4-BE49-F238E27FC236}">
                <a16:creationId xmlns:a16="http://schemas.microsoft.com/office/drawing/2014/main" id="{13FC3062-B988-A392-386B-A0EF0A9B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726" y="5947411"/>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ACC6DB2-580F-F1CE-4956-7355A3267007}"/>
              </a:ext>
            </a:extLst>
          </p:cNvPr>
          <p:cNvSpPr txBox="1"/>
          <p:nvPr/>
        </p:nvSpPr>
        <p:spPr>
          <a:xfrm>
            <a:off x="555976" y="5959239"/>
            <a:ext cx="863259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Consulta com força normativa - Processo n° 425856/20 - Acórdão n°2145/21 Tribunal Pleno- Conselheiro </a:t>
            </a:r>
            <a:r>
              <a:rPr kumimoji="0" lang="pt-BR" sz="1800" b="0" i="0" u="none" strike="noStrike" kern="1200" cap="none" spc="0" normalizeH="0" baseline="0" noProof="0" dirty="0" err="1">
                <a:ln>
                  <a:noFill/>
                </a:ln>
                <a:solidFill>
                  <a:prstClr val="black"/>
                </a:solidFill>
                <a:effectLst/>
                <a:uLnTx/>
                <a:uFillTx/>
                <a:latin typeface="Calibri"/>
                <a:ea typeface="+mn-ea"/>
                <a:cs typeface="+mn-cs"/>
              </a:rPr>
              <a:t>Ivans</a:t>
            </a:r>
            <a:r>
              <a:rPr kumimoji="0" lang="pt-BR" sz="1800" b="0" i="0" u="none" strike="noStrike" kern="1200" cap="none" spc="0" normalizeH="0" baseline="0" noProof="0" dirty="0">
                <a:ln>
                  <a:noFill/>
                </a:ln>
                <a:solidFill>
                  <a:prstClr val="black"/>
                </a:solidFill>
                <a:effectLst/>
                <a:uLnTx/>
                <a:uFillTx/>
                <a:latin typeface="Calibri"/>
                <a:ea typeface="+mn-ea"/>
                <a:cs typeface="+mn-cs"/>
              </a:rPr>
              <a:t> Lelis Bonilha Tribunal Pleno</a:t>
            </a:r>
          </a:p>
        </p:txBody>
      </p:sp>
    </p:spTree>
    <p:extLst>
      <p:ext uri="{BB962C8B-B14F-4D97-AF65-F5344CB8AC3E}">
        <p14:creationId xmlns:p14="http://schemas.microsoft.com/office/powerpoint/2010/main" val="3814491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BE7F4842-ECF8-9FA5-32D0-9E9F6E59EE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6B84E9-F545-7379-37B9-1E0A09E861F3}"/>
              </a:ext>
            </a:extLst>
          </p:cNvPr>
          <p:cNvSpPr>
            <a:spLocks noGrp="1"/>
          </p:cNvSpPr>
          <p:nvPr>
            <p:ph type="title"/>
          </p:nvPr>
        </p:nvSpPr>
        <p:spPr>
          <a:xfrm>
            <a:off x="365853" y="696569"/>
            <a:ext cx="9082947" cy="1118163"/>
          </a:xfrm>
          <a:ln>
            <a:solidFill>
              <a:schemeClr val="tx1"/>
            </a:solidFill>
          </a:ln>
        </p:spPr>
        <p:txBody>
          <a:bodyPr>
            <a:noAutofit/>
          </a:bodyPr>
          <a:lstStyle/>
          <a:p>
            <a:pPr algn="ctr">
              <a:lnSpc>
                <a:spcPct val="120000"/>
              </a:lnSpc>
              <a:spcBef>
                <a:spcPts val="0"/>
              </a:spcBef>
            </a:pPr>
            <a:r>
              <a:rPr lang="pt-BR" sz="3000" dirty="0"/>
              <a:t>Consulta:   Município pode normatizar segregação de funções em processos licitatórios</a:t>
            </a:r>
          </a:p>
        </p:txBody>
      </p:sp>
      <p:sp>
        <p:nvSpPr>
          <p:cNvPr id="4" name="Espaço Reservado para Conteúdo 3">
            <a:extLst>
              <a:ext uri="{FF2B5EF4-FFF2-40B4-BE49-F238E27FC236}">
                <a16:creationId xmlns:a16="http://schemas.microsoft.com/office/drawing/2014/main" id="{FA94F87A-BBB0-57CF-5B75-89B8C78D1DC5}"/>
              </a:ext>
            </a:extLst>
          </p:cNvPr>
          <p:cNvSpPr>
            <a:spLocks noGrp="1"/>
          </p:cNvSpPr>
          <p:nvPr>
            <p:ph idx="1"/>
          </p:nvPr>
        </p:nvSpPr>
        <p:spPr>
          <a:xfrm>
            <a:off x="365853" y="1895292"/>
            <a:ext cx="10987948" cy="4455612"/>
          </a:xfrm>
        </p:spPr>
        <p:txBody>
          <a:bodyPr>
            <a:normAutofit/>
          </a:bodyPr>
          <a:lstStyle/>
          <a:p>
            <a:pPr marL="0" indent="0" algn="just">
              <a:lnSpc>
                <a:spcPct val="100000"/>
              </a:lnSpc>
              <a:spcBef>
                <a:spcPts val="0"/>
              </a:spcBef>
              <a:buNone/>
            </a:pPr>
            <a:r>
              <a:rPr lang="pt-BR" sz="2400" b="1" i="0" dirty="0">
                <a:effectLst/>
                <a:latin typeface="+mj-lt"/>
              </a:rPr>
              <a:t>Um município pode, dentro da sua esfera de competência, normatizar a segregação de funções no processo licitatório. Essa regulação deve ser, preferencialmente, realizada por meio de decreto, com observância aos limites constitucionais, às diretrizes gerais traçadas pela Lei nº 14.133/21 (Lei de Licitações e Contratos) e às normas federais; e em respeito aos princípios constitucionais da administração pública.</a:t>
            </a:r>
          </a:p>
          <a:p>
            <a:pPr marL="0" indent="0" algn="just">
              <a:lnSpc>
                <a:spcPct val="100000"/>
              </a:lnSpc>
              <a:spcBef>
                <a:spcPts val="0"/>
              </a:spcBef>
              <a:buNone/>
            </a:pPr>
            <a:r>
              <a:rPr lang="pt-BR" sz="2400" b="1" i="0" dirty="0">
                <a:effectLst/>
                <a:latin typeface="+mj-lt"/>
              </a:rPr>
              <a:t>Essa é a orientação do Tribunal de Contas do Estado do Paraná (TCE-PR, em resposta à Consulta formulada pelo Município de Ponta Grossa, por meio da qual questionou se lei municipal poderia delimitar os critérios para segregação de funções nas fases interna e externa da licitação.</a:t>
            </a:r>
            <a:endParaRPr lang="pt-BR" sz="2400" dirty="0"/>
          </a:p>
        </p:txBody>
      </p:sp>
      <p:pic>
        <p:nvPicPr>
          <p:cNvPr id="1032" name="Picture 8" descr="Tribunal de Contas do Estado do Paraná">
            <a:extLst>
              <a:ext uri="{FF2B5EF4-FFF2-40B4-BE49-F238E27FC236}">
                <a16:creationId xmlns:a16="http://schemas.microsoft.com/office/drawing/2014/main" id="{13FC3062-B988-A392-386B-A0EF0A9B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696569"/>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ACC6DB2-580F-F1CE-4956-7355A3267007}"/>
              </a:ext>
            </a:extLst>
          </p:cNvPr>
          <p:cNvSpPr txBox="1"/>
          <p:nvPr/>
        </p:nvSpPr>
        <p:spPr>
          <a:xfrm>
            <a:off x="555976" y="5959239"/>
            <a:ext cx="8632595" cy="646331"/>
          </a:xfrm>
          <a:prstGeom prst="rect">
            <a:avLst/>
          </a:prstGeom>
          <a:noFill/>
        </p:spPr>
        <p:txBody>
          <a:bodyPr wrap="square">
            <a:spAutoFit/>
          </a:bodyPr>
          <a:lstStyle/>
          <a:p>
            <a:pPr>
              <a:defRPr/>
            </a:pPr>
            <a:r>
              <a:rPr lang="pt-BR" dirty="0">
                <a:solidFill>
                  <a:prstClr val="black"/>
                </a:solidFill>
              </a:rPr>
              <a:t>Disponível em: https://www1.tce.pr.gov.br/noticias/consulta-municipio-pode-normatizar-segregacao-de-funcoes-em-processos-licitatorios/11969/N</a:t>
            </a:r>
          </a:p>
        </p:txBody>
      </p:sp>
      <p:pic>
        <p:nvPicPr>
          <p:cNvPr id="2052" name="Picture 4" descr="Licitação é a regra para a aquisição de bens e ser ...">
            <a:extLst>
              <a:ext uri="{FF2B5EF4-FFF2-40B4-BE49-F238E27FC236}">
                <a16:creationId xmlns:a16="http://schemas.microsoft.com/office/drawing/2014/main" id="{F93425E9-1A01-3BD6-E80F-91F94FB3F9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6708" y="4857492"/>
            <a:ext cx="2457436" cy="200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400" dirty="0">
                <a:effectLst/>
                <a:latin typeface="Calibri" panose="020F0502020204030204" pitchFamily="34" charset="0"/>
                <a:ea typeface="Calibri" panose="020F0502020204030204" pitchFamily="34" charset="0"/>
                <a:cs typeface="Times New Roman" panose="02020603050405020304" pitchFamily="18" charset="0"/>
              </a:rPr>
              <a:t>Estudos Técnicos Preliminares</a:t>
            </a:r>
          </a:p>
        </p:txBody>
      </p:sp>
    </p:spTree>
    <p:extLst>
      <p:ext uri="{BB962C8B-B14F-4D97-AF65-F5344CB8AC3E}">
        <p14:creationId xmlns:p14="http://schemas.microsoft.com/office/powerpoint/2010/main" val="340059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Planejamento:</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	</a:t>
            </a:r>
            <a:endParaRPr lang="pt-BR" sz="1800" dirty="0"/>
          </a:p>
        </p:txBody>
      </p:sp>
      <p:pic>
        <p:nvPicPr>
          <p:cNvPr id="4" name="Imagem 3" descr="Screenshot_20220503-203829_Instagram.jpg"/>
          <p:cNvPicPr>
            <a:picLocks noChangeAspect="1"/>
          </p:cNvPicPr>
          <p:nvPr/>
        </p:nvPicPr>
        <p:blipFill>
          <a:blip r:embed="rId3" cstate="print"/>
          <a:stretch>
            <a:fillRect/>
          </a:stretch>
        </p:blipFill>
        <p:spPr>
          <a:xfrm>
            <a:off x="2612571" y="1443370"/>
            <a:ext cx="6531429" cy="4944367"/>
          </a:xfrm>
          <a:prstGeom prst="rect">
            <a:avLst/>
          </a:prstGeom>
        </p:spPr>
      </p:pic>
    </p:spTree>
    <p:extLst>
      <p:ext uri="{BB962C8B-B14F-4D97-AF65-F5344CB8AC3E}">
        <p14:creationId xmlns:p14="http://schemas.microsoft.com/office/powerpoint/2010/main" val="57731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r>
              <a:rPr lang="pt-BR" sz="5500">
                <a:latin typeface="Arial" panose="020B0604020202020204" pitchFamily="34" charset="0"/>
                <a:cs typeface="Arial" panose="020B0604020202020204" pitchFamily="34" charset="0"/>
              </a:rPr>
              <a:t>Das 9h00min até 12h00min </a:t>
            </a:r>
            <a:endParaRPr lang="pt-BR" sz="55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3"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p) Planejamento de Compras</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	</a:t>
            </a:r>
            <a:endParaRPr lang="pt-BR" sz="1800" dirty="0"/>
          </a:p>
        </p:txBody>
      </p:sp>
      <p:pic>
        <p:nvPicPr>
          <p:cNvPr id="5" name="Imagem 4" descr="Screenshot_20220503-204610_Instagram.jpg"/>
          <p:cNvPicPr>
            <a:picLocks noChangeAspect="1"/>
          </p:cNvPicPr>
          <p:nvPr/>
        </p:nvPicPr>
        <p:blipFill>
          <a:blip r:embed="rId3" cstate="print"/>
          <a:stretch>
            <a:fillRect/>
          </a:stretch>
        </p:blipFill>
        <p:spPr>
          <a:xfrm>
            <a:off x="1502229" y="783771"/>
            <a:ext cx="9483634" cy="5656218"/>
          </a:xfrm>
          <a:prstGeom prst="rect">
            <a:avLst/>
          </a:prstGeom>
        </p:spPr>
      </p:pic>
    </p:spTree>
    <p:extLst>
      <p:ext uri="{BB962C8B-B14F-4D97-AF65-F5344CB8AC3E}">
        <p14:creationId xmlns:p14="http://schemas.microsoft.com/office/powerpoint/2010/main" val="238429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Planejamento de Compras</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Art. 5º Na aplicação desta Lei, </a:t>
            </a:r>
            <a:r>
              <a:rPr lang="pt-BR" sz="3600" b="1" dirty="0"/>
              <a:t>serão observados os princípios da</a:t>
            </a:r>
            <a:r>
              <a:rPr lang="pt-BR" sz="3600" dirty="0"/>
              <a:t> legalidade, da impessoalidade, da moralidade, da publicidade, da eficiência, do interesse público, da probidade administrativa, da igualdade, </a:t>
            </a:r>
            <a:r>
              <a:rPr lang="pt-BR" sz="3600" b="1" dirty="0"/>
              <a:t>do planejamento</a:t>
            </a:r>
            <a:r>
              <a:rPr lang="pt-BR" sz="3600" dirty="0"/>
              <a:t>, [...]</a:t>
            </a:r>
          </a:p>
          <a:p>
            <a:pPr algn="just">
              <a:buNone/>
            </a:pPr>
            <a:endParaRPr lang="pt-BR" sz="3600" dirty="0"/>
          </a:p>
          <a:p>
            <a:pPr algn="just">
              <a:buNone/>
            </a:pPr>
            <a:r>
              <a:rPr lang="pt-BR" sz="3600" dirty="0"/>
              <a:t>	</a:t>
            </a:r>
            <a:r>
              <a:rPr lang="pt-BR" sz="3000" dirty="0"/>
              <a:t>Nova lei traz diversas ferramentas do planejamento das compras: </a:t>
            </a:r>
            <a:r>
              <a:rPr lang="pt-BR" sz="3000" b="1" dirty="0"/>
              <a:t>Plano de Contratações anual; Estudo Técnico Preliminar; Termo de Referência; Anteprojeto; Projeto Básico; Projeto Executivo.</a:t>
            </a:r>
          </a:p>
          <a:p>
            <a:pPr algn="just">
              <a:buNone/>
            </a:pPr>
            <a:r>
              <a:rPr lang="pt-BR" sz="3600" dirty="0"/>
              <a:t>	</a:t>
            </a:r>
            <a:endParaRPr lang="pt-BR" sz="1800" dirty="0"/>
          </a:p>
        </p:txBody>
      </p:sp>
    </p:spTree>
    <p:extLst>
      <p:ext uri="{BB962C8B-B14F-4D97-AF65-F5344CB8AC3E}">
        <p14:creationId xmlns:p14="http://schemas.microsoft.com/office/powerpoint/2010/main" val="276908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Instrumentos de Planejamento - PCA</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Art. 12 VII - a partir de documentos de formalização de demandas, os órgãos responsáveis pelo planejamento de cada ente federativo poderão, na forma de regulamento, elaborar </a:t>
            </a:r>
            <a:r>
              <a:rPr lang="pt-BR" sz="3600" b="1" dirty="0"/>
              <a:t>plano de contratações anual</a:t>
            </a:r>
            <a:r>
              <a:rPr lang="pt-BR" sz="3600" dirty="0"/>
              <a:t>, com o objetivo de racionalizar as contratações dos órgãos e entidades sob sua competência, garantir o alinhamento com o seu planejamento estratégico e subsidiar a elaboração das respectivas leis orçamentárias. </a:t>
            </a:r>
          </a:p>
          <a:p>
            <a:pPr algn="just">
              <a:buNone/>
            </a:pPr>
            <a:r>
              <a:rPr lang="pt-BR" sz="3600" dirty="0"/>
              <a:t>	</a:t>
            </a:r>
          </a:p>
          <a:p>
            <a:pPr algn="just">
              <a:buNone/>
            </a:pPr>
            <a:r>
              <a:rPr lang="pt-BR" sz="3600" dirty="0"/>
              <a:t>	</a:t>
            </a:r>
            <a:endParaRPr lang="pt-BR" sz="1800" dirty="0"/>
          </a:p>
        </p:txBody>
      </p:sp>
    </p:spTree>
    <p:extLst>
      <p:ext uri="{BB962C8B-B14F-4D97-AF65-F5344CB8AC3E}">
        <p14:creationId xmlns:p14="http://schemas.microsoft.com/office/powerpoint/2010/main" val="1706730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6396" y="946304"/>
            <a:ext cx="114017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 PCA é obrigatório?</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880197" y="1645921"/>
            <a:ext cx="1076960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Lei 14.133/21. Art. 12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VII - </a:t>
            </a:r>
            <a:r>
              <a:rPr kumimoji="0" lang="pt-BR" sz="2800" b="0" i="0" u="none" strike="noStrike" kern="1200" cap="none" spc="0" normalizeH="0" baseline="0" noProof="0" dirty="0">
                <a:ln>
                  <a:noFill/>
                </a:ln>
                <a:solidFill>
                  <a:prstClr val="black"/>
                </a:solidFill>
                <a:effectLst/>
                <a:uLnTx/>
                <a:uFillTx/>
                <a:latin typeface="Calibri"/>
                <a:ea typeface="+mn-ea"/>
                <a:cs typeface="+mn-cs"/>
              </a:rPr>
              <a:t>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261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6396" y="946304"/>
            <a:ext cx="114017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 PCA é obrigatório?</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880197" y="1645921"/>
            <a:ext cx="1076960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Lei 14.133/21.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Art. 18. A fase preparatória do processo licitatório é caracterizada pelo planejamento e deve compatibilizar-se com o plano de contratações anual de que trata o </a:t>
            </a:r>
            <a:r>
              <a:rPr kumimoji="0" lang="pt-BR" sz="2800" b="0" i="0" u="none" strike="noStrike" kern="1200" cap="none" spc="0" normalizeH="0" baseline="0" noProof="0" dirty="0">
                <a:ln>
                  <a:noFill/>
                </a:ln>
                <a:solidFill>
                  <a:prstClr val="black"/>
                </a:solidFill>
                <a:effectLst/>
                <a:uLnTx/>
                <a:uFillTx/>
                <a:latin typeface="Calibri"/>
                <a:ea typeface="+mn-ea"/>
                <a:cs typeface="+mn-cs"/>
                <a:hlinkClick r:id="rId3"/>
              </a:rPr>
              <a:t>inciso VII do </a:t>
            </a:r>
            <a:r>
              <a:rPr kumimoji="0" lang="pt-BR" sz="2800" b="1" i="0" u="none" strike="noStrike" kern="1200" cap="none" spc="0" normalizeH="0" baseline="0" noProof="0" dirty="0">
                <a:ln>
                  <a:noFill/>
                </a:ln>
                <a:solidFill>
                  <a:prstClr val="black"/>
                </a:solidFill>
                <a:effectLst/>
                <a:uLnTx/>
                <a:uFillTx/>
                <a:latin typeface="Calibri"/>
                <a:ea typeface="+mn-ea"/>
                <a:cs typeface="+mn-cs"/>
                <a:hlinkClick r:id="rId3"/>
              </a:rPr>
              <a:t>caput</a:t>
            </a:r>
            <a:r>
              <a:rPr kumimoji="0" lang="pt-BR" sz="2800" b="0" i="0" u="none" strike="noStrike" kern="1200" cap="none" spc="0" normalizeH="0" baseline="0" noProof="0" dirty="0">
                <a:ln>
                  <a:noFill/>
                </a:ln>
                <a:solidFill>
                  <a:prstClr val="black"/>
                </a:solidFill>
                <a:effectLst/>
                <a:uLnTx/>
                <a:uFillTx/>
                <a:latin typeface="Calibri"/>
                <a:ea typeface="+mn-ea"/>
                <a:cs typeface="+mn-cs"/>
                <a:hlinkClick r:id="rId3"/>
              </a:rPr>
              <a:t> do art. 12 desta Lei</a:t>
            </a:r>
            <a:r>
              <a:rPr kumimoji="0" lang="pt-BR" sz="2800" b="0" i="0" u="none" strike="noStrike" kern="1200" cap="none" spc="0" normalizeH="0" baseline="0" noProof="0" dirty="0">
                <a:ln>
                  <a:noFill/>
                </a:ln>
                <a:solidFill>
                  <a:prstClr val="black"/>
                </a:solidFill>
                <a:effectLst/>
                <a:uLnTx/>
                <a:uFillTx/>
                <a:latin typeface="Calibri"/>
                <a:ea typeface="+mn-ea"/>
                <a:cs typeface="+mn-cs"/>
              </a:rPr>
              <a:t>, SEMPRE QUE ELABORADO, e com as leis orçamentárias, bem como abordar todas as considerações técnicas, mercadológicas e de gestão que podem interferir na contratação, compreendidos: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II - demonstração da previsão da contratação no plano de contratações anual, SEMPRE QUE ELABORADO, de modo a indicar o seu alinhamento com o planejamento da Administração</a:t>
            </a: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384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6396" y="946304"/>
            <a:ext cx="114017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 PCA é obrigatório?</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867134" y="1898073"/>
            <a:ext cx="1076960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Logo, pela letra fria da lei, não é obrigatório. Mas aguardemos o que dirão os órgãos de controle.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“Não é obrigatório, mas, em não o fazendo, JUSTIFIQUE!”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OBS: Para o TCE-PR a tendência é tornar obrigatório!!!</a:t>
            </a:r>
          </a:p>
        </p:txBody>
      </p:sp>
    </p:spTree>
    <p:extLst>
      <p:ext uri="{BB962C8B-B14F-4D97-AF65-F5344CB8AC3E}">
        <p14:creationId xmlns:p14="http://schemas.microsoft.com/office/powerpoint/2010/main" val="4160655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Instrumentos de Planejamento – ETP</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Art. 6º XX - ESTUDO TÉCNICO PRELIMINAR: documento constitutivo da primeira etapa do planejamento de uma contratação que caracteriza o interesse público envolvido e a sua melhor solução e dá base ao anteprojeto, ao termo de referência ou ao projeto básico a serem elaborados caso se conclua pela viabilidade da contratação;</a:t>
            </a:r>
          </a:p>
          <a:p>
            <a:pPr algn="just">
              <a:buNone/>
            </a:pPr>
            <a:r>
              <a:rPr lang="pt-BR" sz="3600" dirty="0"/>
              <a:t>	</a:t>
            </a:r>
          </a:p>
          <a:p>
            <a:pPr algn="just">
              <a:buNone/>
            </a:pPr>
            <a:r>
              <a:rPr lang="pt-BR" sz="3600" dirty="0"/>
              <a:t>	</a:t>
            </a:r>
            <a:endParaRPr lang="pt-BR" sz="1800" dirty="0"/>
          </a:p>
        </p:txBody>
      </p:sp>
    </p:spTree>
    <p:extLst>
      <p:ext uri="{BB962C8B-B14F-4D97-AF65-F5344CB8AC3E}">
        <p14:creationId xmlns:p14="http://schemas.microsoft.com/office/powerpoint/2010/main" val="584249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3921"/>
            <a:ext cx="10515600" cy="1325563"/>
          </a:xfrm>
        </p:spPr>
        <p:txBody>
          <a:bodyPr>
            <a:normAutofit/>
          </a:bodyPr>
          <a:lstStyle/>
          <a:p>
            <a:pPr marL="514350" indent="-514350" algn="ctr"/>
            <a:r>
              <a:rPr lang="pt-BR" b="1" dirty="0"/>
              <a:t>Estudo técnico preliminar como ferramenta para o planejamento de compras</a:t>
            </a:r>
          </a:p>
        </p:txBody>
      </p:sp>
      <p:sp>
        <p:nvSpPr>
          <p:cNvPr id="3" name="Espaço Reservado para Conteúdo 2"/>
          <p:cNvSpPr>
            <a:spLocks noGrp="1"/>
          </p:cNvSpPr>
          <p:nvPr>
            <p:ph idx="1"/>
          </p:nvPr>
        </p:nvSpPr>
        <p:spPr>
          <a:xfrm>
            <a:off x="799011" y="2312125"/>
            <a:ext cx="10608733" cy="4232365"/>
          </a:xfrm>
        </p:spPr>
        <p:txBody>
          <a:bodyPr>
            <a:noAutofit/>
          </a:bodyPr>
          <a:lstStyle/>
          <a:p>
            <a:pPr algn="just">
              <a:buNone/>
            </a:pPr>
            <a:r>
              <a:rPr lang="pt-BR" sz="2400" dirty="0"/>
              <a:t>	Art. 18. </a:t>
            </a:r>
            <a:r>
              <a:rPr lang="pt-BR" sz="2400" b="1" dirty="0"/>
              <a:t>A fase preparatória do processo licitatório é caracterizada pelo planejamento </a:t>
            </a:r>
            <a:r>
              <a:rPr lang="pt-BR" sz="2400" dirty="0"/>
              <a:t>e deve compatibilizar-se com o </a:t>
            </a:r>
            <a:r>
              <a:rPr lang="pt-BR" sz="2400" b="1" dirty="0"/>
              <a:t>plano de contratações anual </a:t>
            </a:r>
            <a:r>
              <a:rPr lang="pt-BR" sz="2400" dirty="0"/>
              <a:t>de que trata o </a:t>
            </a:r>
            <a:r>
              <a:rPr lang="pt-BR" sz="2400" dirty="0">
                <a:hlinkClick r:id="rId3"/>
              </a:rPr>
              <a:t>inciso VII do </a:t>
            </a:r>
            <a:r>
              <a:rPr lang="pt-BR" sz="2400" b="1" dirty="0">
                <a:hlinkClick r:id="rId3"/>
              </a:rPr>
              <a:t>caput</a:t>
            </a:r>
            <a:r>
              <a:rPr lang="pt-BR" sz="2400" dirty="0">
                <a:hlinkClick r:id="rId3"/>
              </a:rPr>
              <a:t> do art. 12 desta Lei</a:t>
            </a:r>
            <a:r>
              <a:rPr lang="pt-BR" sz="2400" dirty="0"/>
              <a:t>, sempre que elaborado, e com as leis orçamentárias, bem como abordar todas as considerações técnicas, mercadológicas e de gestão que podem interferir na contratação, compreendidos:</a:t>
            </a:r>
          </a:p>
          <a:p>
            <a:pPr algn="just">
              <a:buNone/>
            </a:pPr>
            <a:r>
              <a:rPr lang="pt-BR" sz="2400" dirty="0"/>
              <a:t>	I - a descrição da necessidade da contratação fundamentada em </a:t>
            </a:r>
            <a:r>
              <a:rPr lang="pt-BR" sz="2400" b="1" dirty="0"/>
              <a:t>estudo técnico preliminar </a:t>
            </a:r>
            <a:r>
              <a:rPr lang="pt-BR" sz="2400" dirty="0"/>
              <a:t>que caracterize o interesse público envolvido;</a:t>
            </a:r>
          </a:p>
          <a:p>
            <a:pPr algn="just">
              <a:buNone/>
            </a:pPr>
            <a:r>
              <a:rPr lang="pt-BR" sz="2400" dirty="0"/>
              <a:t>§ 1º O estudo técnico preliminar a que se refere o inciso I do </a:t>
            </a:r>
            <a:r>
              <a:rPr lang="pt-BR" sz="2400" b="1" dirty="0"/>
              <a:t>caput</a:t>
            </a:r>
            <a:r>
              <a:rPr lang="pt-BR" sz="2400" dirty="0"/>
              <a:t> deste artigo deverá </a:t>
            </a:r>
            <a:r>
              <a:rPr lang="pt-BR" sz="2400" b="1" dirty="0">
                <a:solidFill>
                  <a:srgbClr val="FF0000"/>
                </a:solidFill>
              </a:rPr>
              <a:t>evidenciar o problema a ser resolvido e a sua melhor solução</a:t>
            </a:r>
            <a:r>
              <a:rPr lang="pt-BR" sz="2400" dirty="0"/>
              <a:t>, de modo a </a:t>
            </a:r>
            <a:r>
              <a:rPr lang="pt-BR" sz="2400" b="1" dirty="0">
                <a:solidFill>
                  <a:srgbClr val="0070C0"/>
                </a:solidFill>
              </a:rPr>
              <a:t>permitir a avaliação da viabilidade técnica e econômica da contratação </a:t>
            </a:r>
            <a:r>
              <a:rPr lang="pt-BR" sz="2400" dirty="0"/>
              <a:t>[...]</a:t>
            </a:r>
          </a:p>
          <a:p>
            <a:pPr algn="just">
              <a:buNone/>
            </a:pPr>
            <a:endParaRPr lang="pt-BR" sz="1800" dirty="0"/>
          </a:p>
        </p:txBody>
      </p:sp>
    </p:spTree>
    <p:extLst>
      <p:ext uri="{BB962C8B-B14F-4D97-AF65-F5344CB8AC3E}">
        <p14:creationId xmlns:p14="http://schemas.microsoft.com/office/powerpoint/2010/main" val="305032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532684"/>
            <a:ext cx="10515600" cy="1325563"/>
          </a:xfrm>
        </p:spPr>
        <p:txBody>
          <a:bodyPr>
            <a:normAutofit/>
          </a:bodyPr>
          <a:lstStyle/>
          <a:p>
            <a:pPr marL="514350" indent="-514350" algn="ctr"/>
            <a:r>
              <a:rPr lang="pt-BR" b="1" dirty="0"/>
              <a:t>Quais elementos devem estar presentes no estudo técnico preliminar?</a:t>
            </a:r>
          </a:p>
        </p:txBody>
      </p:sp>
      <p:sp>
        <p:nvSpPr>
          <p:cNvPr id="3" name="Espaço Reservado para Conteúdo 2"/>
          <p:cNvSpPr>
            <a:spLocks noGrp="1"/>
          </p:cNvSpPr>
          <p:nvPr>
            <p:ph idx="1"/>
          </p:nvPr>
        </p:nvSpPr>
        <p:spPr>
          <a:xfrm>
            <a:off x="799011" y="1881051"/>
            <a:ext cx="10608733" cy="4663439"/>
          </a:xfrm>
        </p:spPr>
        <p:txBody>
          <a:bodyPr>
            <a:noAutofit/>
          </a:bodyPr>
          <a:lstStyle/>
          <a:p>
            <a:pPr algn="just">
              <a:buNone/>
            </a:pPr>
            <a:r>
              <a:rPr lang="pt-BR" sz="2400" dirty="0"/>
              <a:t>	Art. 18, § 1º</a:t>
            </a:r>
          </a:p>
          <a:p>
            <a:pPr algn="just">
              <a:buNone/>
            </a:pPr>
            <a:r>
              <a:rPr lang="pt-BR" sz="2400" dirty="0"/>
              <a:t>	I - </a:t>
            </a:r>
            <a:r>
              <a:rPr lang="pt-BR" sz="2400" b="1" dirty="0"/>
              <a:t>descrição da necessidade da contratação [...]</a:t>
            </a:r>
            <a:endParaRPr lang="pt-BR" sz="2400" dirty="0"/>
          </a:p>
          <a:p>
            <a:pPr algn="just">
              <a:buNone/>
            </a:pPr>
            <a:r>
              <a:rPr lang="pt-BR" sz="2400" dirty="0"/>
              <a:t>	IV - </a:t>
            </a:r>
            <a:r>
              <a:rPr lang="pt-BR" sz="2400" b="1" dirty="0"/>
              <a:t>estimativas das quantidades para a contratação</a:t>
            </a:r>
            <a:r>
              <a:rPr lang="pt-BR" sz="2400" dirty="0"/>
              <a:t>, </a:t>
            </a:r>
            <a:r>
              <a:rPr lang="pt-BR" sz="2400" b="1" dirty="0"/>
              <a:t>[...]</a:t>
            </a:r>
          </a:p>
          <a:p>
            <a:pPr algn="just">
              <a:buNone/>
            </a:pPr>
            <a:r>
              <a:rPr lang="pt-BR" sz="2400" dirty="0"/>
              <a:t>	VI - </a:t>
            </a:r>
            <a:r>
              <a:rPr lang="pt-BR" sz="2400" b="1" dirty="0"/>
              <a:t>estimativa do valor da contratação</a:t>
            </a:r>
            <a:r>
              <a:rPr lang="pt-BR" sz="2400" dirty="0"/>
              <a:t>, </a:t>
            </a:r>
            <a:r>
              <a:rPr lang="pt-BR" sz="2400" b="1" dirty="0"/>
              <a:t>[...]</a:t>
            </a:r>
          </a:p>
          <a:p>
            <a:pPr algn="just">
              <a:buNone/>
            </a:pPr>
            <a:r>
              <a:rPr lang="pt-BR" sz="2400" dirty="0"/>
              <a:t>	VIII - </a:t>
            </a:r>
            <a:r>
              <a:rPr lang="pt-BR" sz="2400" b="1" dirty="0"/>
              <a:t>justificativas para o parcelamento ou não da contratação</a:t>
            </a:r>
            <a:r>
              <a:rPr lang="pt-BR" sz="2400" dirty="0"/>
              <a:t>;</a:t>
            </a:r>
          </a:p>
          <a:p>
            <a:pPr algn="just">
              <a:buNone/>
            </a:pPr>
            <a:r>
              <a:rPr lang="pt-BR" sz="2400" dirty="0"/>
              <a:t>	XIII - </a:t>
            </a:r>
            <a:r>
              <a:rPr lang="pt-BR" sz="2400" b="1" dirty="0"/>
              <a:t>[...] adequação da contratação para o atendimento da necessidade</a:t>
            </a:r>
            <a:r>
              <a:rPr lang="pt-BR" sz="2400" dirty="0"/>
              <a:t> a que se destina.</a:t>
            </a:r>
          </a:p>
          <a:p>
            <a:pPr algn="just">
              <a:buNone/>
            </a:pPr>
            <a:r>
              <a:rPr lang="pt-BR" sz="2400" dirty="0"/>
              <a:t>	§ 2º O estudo técnico preliminar </a:t>
            </a:r>
            <a:r>
              <a:rPr lang="pt-BR" sz="2400" b="1" dirty="0"/>
              <a:t>deverá conter ao menos os elementos previstos nos incisos I, IV, VI, VIII e XIII </a:t>
            </a:r>
            <a:r>
              <a:rPr lang="pt-BR" sz="2400" dirty="0"/>
              <a:t>do § 1º deste artigo e, </a:t>
            </a:r>
            <a:r>
              <a:rPr lang="pt-BR" sz="2400" b="1" dirty="0"/>
              <a:t>quando não contemplar os demais elementos previstos no referido parágrafo, apresentar as devidas justificativas.</a:t>
            </a:r>
          </a:p>
        </p:txBody>
      </p:sp>
    </p:spTree>
    <p:extLst>
      <p:ext uri="{BB962C8B-B14F-4D97-AF65-F5344CB8AC3E}">
        <p14:creationId xmlns:p14="http://schemas.microsoft.com/office/powerpoint/2010/main" val="1005429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532684"/>
            <a:ext cx="10515600" cy="1325563"/>
          </a:xfrm>
        </p:spPr>
        <p:txBody>
          <a:bodyPr>
            <a:normAutofit/>
          </a:bodyPr>
          <a:lstStyle/>
          <a:p>
            <a:pPr marL="514350" indent="-514350" algn="ctr"/>
            <a:r>
              <a:rPr lang="pt-BR" b="1" dirty="0"/>
              <a:t>TCU esclarece diferença entre estimativa da contratação e valor da contratação nos </a:t>
            </a:r>
            <a:r>
              <a:rPr lang="pt-BR" b="1" dirty="0" err="1"/>
              <a:t>ETPs</a:t>
            </a:r>
            <a:endParaRPr lang="pt-BR" b="1" dirty="0"/>
          </a:p>
        </p:txBody>
      </p:sp>
      <p:sp>
        <p:nvSpPr>
          <p:cNvPr id="3" name="Espaço Reservado para Conteúdo 2"/>
          <p:cNvSpPr>
            <a:spLocks noGrp="1"/>
          </p:cNvSpPr>
          <p:nvPr>
            <p:ph idx="1"/>
          </p:nvPr>
        </p:nvSpPr>
        <p:spPr>
          <a:xfrm>
            <a:off x="295423" y="1881051"/>
            <a:ext cx="10916528" cy="4663439"/>
          </a:xfrm>
        </p:spPr>
        <p:txBody>
          <a:bodyPr>
            <a:noAutofit/>
          </a:bodyPr>
          <a:lstStyle/>
          <a:p>
            <a:pPr algn="just">
              <a:buNone/>
            </a:pPr>
            <a:r>
              <a:rPr lang="pt-BR" dirty="0"/>
              <a:t>	O Ministro Benjamin Zymler abordou, no </a:t>
            </a:r>
            <a:r>
              <a:rPr lang="pt-BR" b="1" dirty="0"/>
              <a:t>Acórdão no 2273/2024-TCU</a:t>
            </a:r>
            <a:r>
              <a:rPr lang="pt-BR" dirty="0"/>
              <a:t>, a diferença entre a estimativa do valor da contratação que deve constar no ETP, trazida pelo art.18, 51°, VI da Lei n° 14.133/2021 e a pesquisa de preços, prevista no art. 23 da mesma Lei.</a:t>
            </a:r>
          </a:p>
          <a:p>
            <a:pPr algn="just">
              <a:buNone/>
            </a:pPr>
            <a:r>
              <a:rPr lang="pt-BR" dirty="0"/>
              <a:t>	‘Para ○ Min. Relator o orçamento estimativo do ETP é preliminar e serve para definir a melhor alternativa em termos de custo-benefício. Dito de outra forma, a estimativa de preços preliminar do ETP visa levantar o eventual gasto com a solução escolhida de modo a avaliar a viabilidade econômica da opção.’</a:t>
            </a:r>
          </a:p>
        </p:txBody>
      </p:sp>
    </p:spTree>
    <p:extLst>
      <p:ext uri="{BB962C8B-B14F-4D97-AF65-F5344CB8AC3E}">
        <p14:creationId xmlns:p14="http://schemas.microsoft.com/office/powerpoint/2010/main" val="31203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6524" y="1267097"/>
            <a:ext cx="11875476" cy="4909866"/>
          </a:xfrm>
        </p:spPr>
        <p:txBody>
          <a:bodyPr numCol="2">
            <a:noAutofit/>
          </a:bodyPr>
          <a:lstStyle/>
          <a:p>
            <a:pPr marL="0" indent="0">
              <a:buNone/>
            </a:pPr>
            <a:r>
              <a:rPr lang="pt-BR" sz="2600" dirty="0"/>
              <a:t>1 Exigência de processo formal </a:t>
            </a:r>
          </a:p>
          <a:p>
            <a:pPr marL="0" indent="0">
              <a:buNone/>
            </a:pPr>
            <a:r>
              <a:rPr lang="pt-BR" sz="2600" dirty="0"/>
              <a:t>2 Agente Público responsável pelo procedimento</a:t>
            </a:r>
          </a:p>
          <a:p>
            <a:pPr marL="0" indent="0">
              <a:buNone/>
            </a:pPr>
            <a:r>
              <a:rPr lang="pt-BR" sz="2600" dirty="0"/>
              <a:t>3 Estudos Técnicos Preliminares </a:t>
            </a:r>
          </a:p>
          <a:p>
            <a:pPr marL="0" indent="0">
              <a:buNone/>
            </a:pPr>
            <a:r>
              <a:rPr lang="pt-BR" sz="2600" dirty="0"/>
              <a:t>4 Cotação de preços: </a:t>
            </a:r>
          </a:p>
          <a:p>
            <a:pPr marL="0" indent="0">
              <a:buNone/>
            </a:pPr>
            <a:r>
              <a:rPr lang="pt-BR" sz="2600" dirty="0"/>
              <a:t>a) Nas Dispensas (preços de mercado) </a:t>
            </a:r>
          </a:p>
          <a:p>
            <a:pPr marL="0" indent="0">
              <a:buNone/>
            </a:pPr>
            <a:r>
              <a:rPr lang="pt-BR" sz="2600" dirty="0"/>
              <a:t>b) Nas Inexigibilidades (preços de mercado/entre os do fornecedor) </a:t>
            </a:r>
          </a:p>
          <a:p>
            <a:pPr marL="0" indent="0">
              <a:buNone/>
            </a:pPr>
            <a:r>
              <a:rPr lang="pt-BR" sz="2600" dirty="0"/>
              <a:t>5 Verificação da existência de dotação orçamentária </a:t>
            </a:r>
          </a:p>
          <a:p>
            <a:pPr marL="0" indent="0">
              <a:buNone/>
            </a:pPr>
            <a:r>
              <a:rPr lang="pt-BR" sz="2600" dirty="0"/>
              <a:t>6 Parecer jurídico:</a:t>
            </a:r>
          </a:p>
          <a:p>
            <a:pPr marL="0" indent="0">
              <a:buNone/>
            </a:pPr>
            <a:endParaRPr lang="pt-BR" sz="2600" dirty="0"/>
          </a:p>
          <a:p>
            <a:pPr marL="0" indent="0">
              <a:buNone/>
            </a:pPr>
            <a:r>
              <a:rPr lang="pt-BR" sz="2600" dirty="0"/>
              <a:t>a) Exigido </a:t>
            </a:r>
          </a:p>
          <a:p>
            <a:pPr marL="0" indent="0">
              <a:buNone/>
            </a:pPr>
            <a:r>
              <a:rPr lang="pt-BR" sz="2600" dirty="0"/>
              <a:t>b) Dispensado</a:t>
            </a:r>
          </a:p>
          <a:p>
            <a:pPr marL="0" indent="0">
              <a:buNone/>
            </a:pPr>
            <a:r>
              <a:rPr lang="pt-BR" sz="2600" dirty="0"/>
              <a:t>7 Ratificação da autoridade </a:t>
            </a:r>
          </a:p>
          <a:p>
            <a:pPr marL="0" indent="0">
              <a:buNone/>
            </a:pPr>
            <a:r>
              <a:rPr lang="pt-BR" sz="2600" dirty="0"/>
              <a:t>8 A participação de ME e EPP </a:t>
            </a:r>
          </a:p>
          <a:p>
            <a:pPr marL="0" indent="0">
              <a:buNone/>
            </a:pPr>
            <a:r>
              <a:rPr lang="pt-BR" sz="2600" dirty="0"/>
              <a:t>9 Exigência ou não de contrato (serviços e/ou compras)</a:t>
            </a:r>
          </a:p>
          <a:p>
            <a:pPr marL="0" indent="0">
              <a:buNone/>
            </a:pPr>
            <a:r>
              <a:rPr lang="pt-BR" sz="2600" dirty="0"/>
              <a:t>10 Publicação do resultado </a:t>
            </a:r>
          </a:p>
          <a:p>
            <a:pPr marL="0" indent="0">
              <a:buNone/>
            </a:pPr>
            <a:r>
              <a:rPr lang="pt-BR" sz="2600" dirty="0"/>
              <a:t>11 Cuidados e Recomendações </a:t>
            </a:r>
          </a:p>
          <a:p>
            <a:pPr marL="0" indent="0">
              <a:buNone/>
            </a:pPr>
            <a:r>
              <a:rPr lang="pt-BR" sz="2600" dirty="0"/>
              <a:t>a) Verificações obrigatórias! </a:t>
            </a:r>
          </a:p>
          <a:p>
            <a:pPr marL="0" indent="0">
              <a:buNone/>
            </a:pPr>
            <a:r>
              <a:rPr lang="pt-BR" sz="2600" dirty="0"/>
              <a:t>b) Revisões preventivas! </a:t>
            </a:r>
          </a:p>
          <a:p>
            <a:pPr marL="0" indent="0">
              <a:buNone/>
            </a:pPr>
            <a:r>
              <a:rPr lang="pt-BR" sz="2600" dirty="0"/>
              <a:t>c) Regulamentações necessárias!</a:t>
            </a:r>
          </a:p>
          <a:p>
            <a:pPr marL="0" indent="0" algn="just">
              <a:lnSpc>
                <a:spcPct val="100000"/>
              </a:lnSpc>
              <a:spcBef>
                <a:spcPts val="0"/>
              </a:spcBef>
              <a:buNone/>
            </a:pP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3"/>
          <p:cNvSpPr/>
          <p:nvPr/>
        </p:nvSpPr>
        <p:spPr>
          <a:xfrm>
            <a:off x="1445467" y="681037"/>
            <a:ext cx="8227125" cy="584775"/>
          </a:xfrm>
          <a:prstGeom prst="rect">
            <a:avLst/>
          </a:prstGeom>
        </p:spPr>
        <p:txBody>
          <a:bodyPr wrap="none">
            <a:spAutoFit/>
          </a:bodyPr>
          <a:lstStyle/>
          <a:p>
            <a:pPr algn="ctr"/>
            <a:r>
              <a:rPr lang="pt-BR" sz="3200" b="1" dirty="0"/>
              <a:t>Roteiro Formal das Dispensas e Inexigibilidades</a:t>
            </a:r>
          </a:p>
        </p:txBody>
      </p:sp>
    </p:spTree>
    <p:extLst>
      <p:ext uri="{BB962C8B-B14F-4D97-AF65-F5344CB8AC3E}">
        <p14:creationId xmlns:p14="http://schemas.microsoft.com/office/powerpoint/2010/main" val="3395174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532684"/>
            <a:ext cx="10515600" cy="1325563"/>
          </a:xfrm>
        </p:spPr>
        <p:txBody>
          <a:bodyPr>
            <a:normAutofit/>
          </a:bodyPr>
          <a:lstStyle/>
          <a:p>
            <a:pPr marL="514350" indent="-514350" algn="ctr"/>
            <a:r>
              <a:rPr lang="pt-BR" b="1" dirty="0"/>
              <a:t>TCU esclarece diferença entre estimativa da contratação e valor da contratação nos </a:t>
            </a:r>
            <a:r>
              <a:rPr lang="pt-BR" b="1" dirty="0" err="1"/>
              <a:t>ETPs</a:t>
            </a:r>
            <a:endParaRPr lang="pt-BR" b="1" dirty="0"/>
          </a:p>
        </p:txBody>
      </p:sp>
      <p:sp>
        <p:nvSpPr>
          <p:cNvPr id="3" name="Espaço Reservado para Conteúdo 2"/>
          <p:cNvSpPr>
            <a:spLocks noGrp="1"/>
          </p:cNvSpPr>
          <p:nvPr>
            <p:ph idx="1"/>
          </p:nvPr>
        </p:nvSpPr>
        <p:spPr>
          <a:xfrm>
            <a:off x="295423" y="1881051"/>
            <a:ext cx="10916528" cy="4663439"/>
          </a:xfrm>
        </p:spPr>
        <p:txBody>
          <a:bodyPr>
            <a:noAutofit/>
          </a:bodyPr>
          <a:lstStyle/>
          <a:p>
            <a:pPr algn="just">
              <a:buNone/>
            </a:pPr>
            <a:r>
              <a:rPr lang="pt-BR" sz="2400" dirty="0"/>
              <a:t>	</a:t>
            </a:r>
            <a:r>
              <a:rPr lang="pt-BR" sz="2600" dirty="0"/>
              <a:t>O orçamento estimativo da contratação, a que se refere o art. 23 da Lei 14.133/2021, comumente chamado de pesquisa de preços", tem o objetivo de detalhar o valor estimado da solução escolhida no ETP. Desse modo, a estimativa de valor da contratação realizada nos ETP não se confunde com os procedimentos e parâmetros de uma pesquisa de preço para fins de verificação da conformidade/aceitabilidade da proposta.</a:t>
            </a:r>
          </a:p>
          <a:p>
            <a:pPr algn="just">
              <a:buNone/>
            </a:pPr>
            <a:endParaRPr lang="pt-BR" sz="1100" dirty="0"/>
          </a:p>
          <a:p>
            <a:pPr algn="just">
              <a:buNone/>
            </a:pPr>
            <a:r>
              <a:rPr lang="pt-BR" sz="2600" dirty="0"/>
              <a:t>	Nesse sentido é o Enunciado 3 do Instituto Nacional da Contratação Pública:</a:t>
            </a:r>
          </a:p>
          <a:p>
            <a:pPr algn="just">
              <a:buNone/>
            </a:pPr>
            <a:r>
              <a:rPr lang="pt-BR" sz="2600" dirty="0"/>
              <a:t>	"A estimativa do valor da contratação constante do Estudo Técnico Preliminar, que está relacionada à escolha da solução do que a definição de um preço de referência, não precisa seguir estritamente todas as regras definidas pelo artigo 23 da Lei n° 14.133/2021permitindo a opção por aferições mais simples, quando cabível."</a:t>
            </a:r>
          </a:p>
        </p:txBody>
      </p:sp>
    </p:spTree>
    <p:extLst>
      <p:ext uri="{BB962C8B-B14F-4D97-AF65-F5344CB8AC3E}">
        <p14:creationId xmlns:p14="http://schemas.microsoft.com/office/powerpoint/2010/main" val="1343410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rmAutofit fontScale="90000"/>
          </a:bodyPr>
          <a:lstStyle/>
          <a:p>
            <a:pPr marL="514350" indent="-514350" algn="ctr"/>
            <a:r>
              <a:rPr lang="pt-BR" b="1" dirty="0"/>
              <a:t>Vício no ETP anula procedimento licitatório TCE-SP</a:t>
            </a:r>
          </a:p>
        </p:txBody>
      </p:sp>
      <p:sp>
        <p:nvSpPr>
          <p:cNvPr id="3" name="Espaço Reservado para Conteúdo 2"/>
          <p:cNvSpPr>
            <a:spLocks noGrp="1"/>
          </p:cNvSpPr>
          <p:nvPr>
            <p:ph idx="1"/>
          </p:nvPr>
        </p:nvSpPr>
        <p:spPr>
          <a:xfrm>
            <a:off x="799011" y="1647731"/>
            <a:ext cx="10608733" cy="4896759"/>
          </a:xfrm>
        </p:spPr>
        <p:txBody>
          <a:bodyPr>
            <a:noAutofit/>
          </a:bodyPr>
          <a:lstStyle/>
          <a:p>
            <a:pPr algn="just">
              <a:buNone/>
            </a:pPr>
            <a:r>
              <a:rPr lang="pt-BR" sz="2400" dirty="0"/>
              <a:t>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O Tribunal de Contas do Estado de São Paulo determinou a anulação </a:t>
            </a:r>
            <a:r>
              <a:rPr lang="pt-BR" sz="2100" dirty="0">
                <a:effectLst/>
                <a:latin typeface="Calibri" panose="020F0502020204030204" pitchFamily="34" charset="0"/>
                <a:ea typeface="Calibri" panose="020F0502020204030204" pitchFamily="34" charset="0"/>
                <a:cs typeface="Times New Roman" panose="02020603050405020304" pitchFamily="18" charset="0"/>
              </a:rPr>
              <a:t>de edital em decorrência de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vício insanável</a:t>
            </a:r>
            <a:r>
              <a:rPr lang="pt-BR" sz="2100" dirty="0">
                <a:effectLst/>
                <a:latin typeface="Calibri" panose="020F0502020204030204" pitchFamily="34" charset="0"/>
                <a:ea typeface="Calibri" panose="020F0502020204030204" pitchFamily="34" charset="0"/>
                <a:cs typeface="Times New Roman" panose="02020603050405020304" pitchFamily="18" charset="0"/>
              </a:rPr>
              <a:t>, art. 71, III, diante da apresentação de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falhas no estudo técnico preliminar (ETP) </a:t>
            </a:r>
            <a:r>
              <a:rPr lang="pt-BR" sz="2100" dirty="0">
                <a:effectLst/>
                <a:latin typeface="Calibri" panose="020F0502020204030204" pitchFamily="34" charset="0"/>
                <a:ea typeface="Calibri" panose="020F0502020204030204" pitchFamily="34" charset="0"/>
                <a:cs typeface="Times New Roman" panose="02020603050405020304" pitchFamily="18" charset="0"/>
              </a:rPr>
              <a:t>em edital que tinha como objetivo o registro de preços para aquisição de solução para material didático para o ensino de língua inglesa.</a:t>
            </a:r>
          </a:p>
          <a:p>
            <a:pPr algn="just">
              <a:buNone/>
            </a:pPr>
            <a:r>
              <a:rPr lang="pt-BR" sz="2100" dirty="0">
                <a:effectLst/>
                <a:latin typeface="Calibri" panose="020F0502020204030204" pitchFamily="34" charset="0"/>
                <a:ea typeface="Calibri" panose="020F0502020204030204" pitchFamily="34" charset="0"/>
                <a:cs typeface="Times New Roman" panose="02020603050405020304" pitchFamily="18" charset="0"/>
              </a:rPr>
              <a:t>	O Conselheiro Relator destacou que “A instrução processual confirmou falhas e omissões na fase preparatória do certame, especialmente no conteúdo do Estudo Técnico Preliminar, [...]</a:t>
            </a:r>
          </a:p>
          <a:p>
            <a:pPr algn="just">
              <a:buNone/>
            </a:pPr>
            <a:r>
              <a:rPr lang="pt-BR" sz="2100" dirty="0">
                <a:effectLst/>
                <a:latin typeface="Calibri" panose="020F0502020204030204" pitchFamily="34" charset="0"/>
                <a:ea typeface="Calibri" panose="020F0502020204030204" pitchFamily="34" charset="0"/>
                <a:cs typeface="Times New Roman" panose="02020603050405020304" pitchFamily="18" charset="0"/>
              </a:rPr>
              <a:t>	Além de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não expor as justificativas técnic</a:t>
            </a:r>
            <a:r>
              <a:rPr lang="pt-BR" sz="2100" dirty="0">
                <a:effectLst/>
                <a:latin typeface="Calibri" panose="020F0502020204030204" pitchFamily="34" charset="0"/>
                <a:ea typeface="Calibri" panose="020F0502020204030204" pitchFamily="34" charset="0"/>
                <a:cs typeface="Times New Roman" panose="02020603050405020304" pitchFamily="18" charset="0"/>
              </a:rPr>
              <a:t>as para a requisição dos recursos tecnológicos adotados (</a:t>
            </a:r>
            <a:r>
              <a:rPr lang="pt-BR" sz="2100" dirty="0" err="1">
                <a:effectLst/>
                <a:latin typeface="Calibri" panose="020F0502020204030204" pitchFamily="34" charset="0"/>
                <a:ea typeface="Calibri" panose="020F0502020204030204" pitchFamily="34" charset="0"/>
                <a:cs typeface="Times New Roman" panose="02020603050405020304" pitchFamily="18" charset="0"/>
              </a:rPr>
              <a:t>Talking</a:t>
            </a:r>
            <a:r>
              <a:rPr lang="pt-BR" sz="2100" dirty="0">
                <a:effectLst/>
                <a:latin typeface="Calibri" panose="020F0502020204030204" pitchFamily="34" charset="0"/>
                <a:ea typeface="Calibri" panose="020F0502020204030204" pitchFamily="34" charset="0"/>
                <a:cs typeface="Times New Roman" panose="02020603050405020304" pitchFamily="18" charset="0"/>
              </a:rPr>
              <a:t> Pen, </a:t>
            </a:r>
            <a:r>
              <a:rPr lang="pt-BR" sz="2100" dirty="0" err="1">
                <a:effectLst/>
                <a:latin typeface="Calibri" panose="020F0502020204030204" pitchFamily="34" charset="0"/>
                <a:ea typeface="Calibri" panose="020F0502020204030204" pitchFamily="34" charset="0"/>
                <a:cs typeface="Times New Roman" panose="02020603050405020304" pitchFamily="18" charset="0"/>
              </a:rPr>
              <a:t>Logical</a:t>
            </a:r>
            <a:r>
              <a:rPr lang="pt-BR" sz="2100" dirty="0">
                <a:effectLst/>
                <a:latin typeface="Calibri" panose="020F0502020204030204" pitchFamily="34" charset="0"/>
                <a:ea typeface="Calibri" panose="020F0502020204030204" pitchFamily="34" charset="0"/>
                <a:cs typeface="Times New Roman" panose="02020603050405020304" pitchFamily="18" charset="0"/>
              </a:rPr>
              <a:t> </a:t>
            </a:r>
            <a:r>
              <a:rPr lang="pt-BR" sz="2100" dirty="0" err="1">
                <a:effectLst/>
                <a:latin typeface="Calibri" panose="020F0502020204030204" pitchFamily="34" charset="0"/>
                <a:ea typeface="Calibri" panose="020F0502020204030204" pitchFamily="34" charset="0"/>
                <a:cs typeface="Times New Roman" panose="02020603050405020304" pitchFamily="18" charset="0"/>
              </a:rPr>
              <a:t>Thinking</a:t>
            </a:r>
            <a:r>
              <a:rPr lang="pt-BR" sz="2100" dirty="0">
                <a:effectLst/>
                <a:latin typeface="Calibri" panose="020F0502020204030204" pitchFamily="34" charset="0"/>
                <a:ea typeface="Calibri" panose="020F0502020204030204" pitchFamily="34" charset="0"/>
                <a:cs typeface="Times New Roman" panose="02020603050405020304" pitchFamily="18" charset="0"/>
              </a:rPr>
              <a:t> Cards e Realidade Aumentada) e o conteúdo dos materiais didáticos exigidos,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deixando de demonstrar que estas soluções são as mais adequadas para o alcance do objetivo da contratação, o Estudo Técnico Preliminar não contém as informações necessárias para comprovar que a solução adotada é a melhor para o alcance do objetivo da contratação</a:t>
            </a:r>
            <a:r>
              <a:rPr lang="pt-BR" sz="2100" dirty="0">
                <a:effectLst/>
                <a:latin typeface="Calibri" panose="020F0502020204030204" pitchFamily="34" charset="0"/>
                <a:ea typeface="Calibri" panose="020F0502020204030204" pitchFamily="34" charset="0"/>
                <a:cs typeface="Times New Roman" panose="02020603050405020304" pitchFamily="18" charset="0"/>
              </a:rPr>
              <a:t>. O documento não apresenta um levantamento das soluções existentes no mercado, nem a análise das alternativas que embasem a escolha da solução adotada.</a:t>
            </a:r>
          </a:p>
          <a:p>
            <a:pPr algn="just">
              <a:buNone/>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r">
              <a:buNone/>
            </a:pPr>
            <a:r>
              <a:rPr lang="pt-BR" sz="2000" dirty="0">
                <a:effectLst/>
                <a:latin typeface="Calibri" panose="020F0502020204030204" pitchFamily="34" charset="0"/>
                <a:ea typeface="Calibri" panose="020F0502020204030204" pitchFamily="34" charset="0"/>
                <a:cs typeface="Times New Roman" panose="02020603050405020304" pitchFamily="18" charset="0"/>
              </a:rPr>
              <a:t>(TCE/SP -12227.989.24-1)</a:t>
            </a: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spTree>
    <p:extLst>
      <p:ext uri="{BB962C8B-B14F-4D97-AF65-F5344CB8AC3E}">
        <p14:creationId xmlns:p14="http://schemas.microsoft.com/office/powerpoint/2010/main" val="1643219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rmAutofit fontScale="90000"/>
          </a:bodyPr>
          <a:lstStyle/>
          <a:p>
            <a:pPr marL="514350" indent="-514350" algn="ctr"/>
            <a:r>
              <a:rPr lang="pt-BR" b="1" dirty="0"/>
              <a:t>Cautelar do TCE-PR suspende licitação de Itaperuçu para serviços de limpeza</a:t>
            </a:r>
          </a:p>
        </p:txBody>
      </p:sp>
      <p:sp>
        <p:nvSpPr>
          <p:cNvPr id="3" name="Espaço Reservado para Conteúdo 2"/>
          <p:cNvSpPr>
            <a:spLocks noGrp="1"/>
          </p:cNvSpPr>
          <p:nvPr>
            <p:ph idx="1"/>
          </p:nvPr>
        </p:nvSpPr>
        <p:spPr>
          <a:xfrm>
            <a:off x="409713" y="2055138"/>
            <a:ext cx="8200134" cy="4087638"/>
          </a:xfrm>
        </p:spPr>
        <p:txBody>
          <a:bodyPr>
            <a:noAutofit/>
          </a:bodyPr>
          <a:lstStyle/>
          <a:p>
            <a:pPr algn="just">
              <a:buNone/>
            </a:pPr>
            <a:r>
              <a:rPr lang="pt-BR" sz="2000" dirty="0">
                <a:latin typeface="Calibri" panose="020F0502020204030204" pitchFamily="34" charset="0"/>
                <a:ea typeface="Calibri" panose="020F0502020204030204" pitchFamily="34" charset="0"/>
                <a:cs typeface="Times New Roman" panose="02020603050405020304" pitchFamily="18" charset="0"/>
              </a:rPr>
              <a:t>	</a:t>
            </a:r>
            <a:r>
              <a:rPr lang="pt-BR" sz="2400" dirty="0">
                <a:latin typeface="Calibri" panose="020F0502020204030204" pitchFamily="34" charset="0"/>
                <a:ea typeface="Calibri" panose="020F0502020204030204" pitchFamily="34" charset="0"/>
                <a:cs typeface="Times New Roman" panose="02020603050405020304" pitchFamily="18" charset="0"/>
              </a:rPr>
              <a:t>O Tribunal de Contas do Estado do Paraná (TCE-PR) suspendeu, por meio de medida cautelar, licitação da Prefeitura de Itaperuçu (Região Metropolitana de Curitiba) realizada para a contratação de empresa para prestação de serviços de varrição, roçada, limpeza de vias e valas, coleta e poda de galhos, coleta de resíduos domiciliares e comerciais, com estação de transbordo e transporte até o aterro sanitário, pelo período de 12 meses. Os motivos foram a ausência de planilha de composição de custos unitários no edital e a falta de Estudo Técnico Preliminar (ETP).</a:t>
            </a:r>
          </a:p>
          <a:p>
            <a:pPr marL="0" indent="0" algn="r" rtl="0" eaLnBrk="1" fontAlgn="ctr" latinLnBrk="0" hangingPunct="1">
              <a:spcBef>
                <a:spcPts val="0"/>
              </a:spcBef>
              <a:spcAft>
                <a:spcPts val="0"/>
              </a:spcAft>
              <a:buNone/>
            </a:pPr>
            <a:r>
              <a:rPr lang="pt-BR" sz="2400" dirty="0">
                <a:effectLst/>
                <a:latin typeface="Calibri" panose="020F0502020204030204" pitchFamily="34" charset="0"/>
                <a:ea typeface="Calibri" panose="020F0502020204030204" pitchFamily="34" charset="0"/>
                <a:cs typeface="Times New Roman" panose="02020603050405020304" pitchFamily="18" charset="0"/>
              </a:rPr>
              <a:t>(</a:t>
            </a:r>
            <a:r>
              <a:rPr lang="pt-BR" sz="2400" b="1" i="0" u="none" strike="noStrike" kern="1200" dirty="0">
                <a:solidFill>
                  <a:srgbClr val="000000"/>
                </a:solidFill>
                <a:effectLst/>
                <a:latin typeface="Calibri" panose="020F0502020204030204" pitchFamily="34" charset="0"/>
              </a:rPr>
              <a:t>Processo</a:t>
            </a:r>
            <a:r>
              <a:rPr lang="pt-BR" sz="2400" b="0" i="0" u="none" strike="noStrike" kern="1200" dirty="0">
                <a:solidFill>
                  <a:srgbClr val="000000"/>
                </a:solidFill>
                <a:effectLst/>
                <a:latin typeface="Calibri" panose="020F0502020204030204" pitchFamily="34" charset="0"/>
              </a:rPr>
              <a:t> </a:t>
            </a:r>
            <a:r>
              <a:rPr lang="pt-BR" sz="2400" b="1" i="0" u="none" strike="noStrike" kern="1200" dirty="0">
                <a:solidFill>
                  <a:srgbClr val="000000"/>
                </a:solidFill>
                <a:effectLst/>
                <a:latin typeface="Calibri" panose="020F0502020204030204" pitchFamily="34" charset="0"/>
              </a:rPr>
              <a:t>nº</a:t>
            </a:r>
            <a:r>
              <a:rPr lang="pt-BR" sz="2400" b="0" i="0" u="none" strike="noStrike" kern="1200" dirty="0">
                <a:solidFill>
                  <a:srgbClr val="000000"/>
                </a:solidFill>
                <a:effectLst/>
                <a:latin typeface="Calibri" panose="020F0502020204030204" pitchFamily="34" charset="0"/>
              </a:rPr>
              <a:t>: 816694/23 – Acórdão 48/24 – Tribunal Pleno. Rel. Cons. José Durval Mattos do Amaral</a:t>
            </a:r>
            <a:r>
              <a:rPr lang="pt-BR"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500" dirty="0">
                <a:effectLst/>
                <a:latin typeface="Calibri" panose="020F0502020204030204" pitchFamily="34" charset="0"/>
                <a:ea typeface="Calibri" panose="020F0502020204030204" pitchFamily="34" charset="0"/>
                <a:cs typeface="Times New Roman" panose="02020603050405020304" pitchFamily="18" charset="0"/>
              </a:rPr>
              <a:t>https://www1.tce.pr.gov.br/noticias/cautelar-do-tce-pr-suspende-licitacao-de-itaperucu-para-servicos-de-limpeza/11096/N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9" name="Imagem 8">
            <a:extLst>
              <a:ext uri="{FF2B5EF4-FFF2-40B4-BE49-F238E27FC236}">
                <a16:creationId xmlns:a16="http://schemas.microsoft.com/office/drawing/2014/main" id="{B05D3BA4-105A-17B5-B206-79E477830686}"/>
              </a:ext>
            </a:extLst>
          </p:cNvPr>
          <p:cNvPicPr>
            <a:picLocks noChangeAspect="1"/>
          </p:cNvPicPr>
          <p:nvPr/>
        </p:nvPicPr>
        <p:blipFill>
          <a:blip r:embed="rId3"/>
          <a:stretch>
            <a:fillRect/>
          </a:stretch>
        </p:blipFill>
        <p:spPr>
          <a:xfrm>
            <a:off x="8609847" y="4025861"/>
            <a:ext cx="3582153" cy="2832139"/>
          </a:xfrm>
          <a:prstGeom prst="rect">
            <a:avLst/>
          </a:prstGeom>
        </p:spPr>
      </p:pic>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4"/>
          <a:stretch>
            <a:fillRect/>
          </a:stretch>
        </p:blipFill>
        <p:spPr>
          <a:xfrm>
            <a:off x="9029323" y="2403408"/>
            <a:ext cx="2743200" cy="866775"/>
          </a:xfrm>
          <a:prstGeom prst="rect">
            <a:avLst/>
          </a:prstGeom>
        </p:spPr>
      </p:pic>
    </p:spTree>
    <p:extLst>
      <p:ext uri="{BB962C8B-B14F-4D97-AF65-F5344CB8AC3E}">
        <p14:creationId xmlns:p14="http://schemas.microsoft.com/office/powerpoint/2010/main" val="2211258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D078EFC8-22F9-608A-0871-6F8ECDA0B7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37633D-3C9F-11C2-68D7-EAFB2A35BAD8}"/>
              </a:ext>
            </a:extLst>
          </p:cNvPr>
          <p:cNvSpPr>
            <a:spLocks noGrp="1"/>
          </p:cNvSpPr>
          <p:nvPr>
            <p:ph type="title"/>
          </p:nvPr>
        </p:nvSpPr>
        <p:spPr>
          <a:xfrm>
            <a:off x="832515" y="715224"/>
            <a:ext cx="10515600" cy="932507"/>
          </a:xfrm>
        </p:spPr>
        <p:txBody>
          <a:bodyPr>
            <a:normAutofit fontScale="90000"/>
          </a:bodyPr>
          <a:lstStyle/>
          <a:p>
            <a:pPr marL="514350" indent="-514350" algn="ctr"/>
            <a:r>
              <a:rPr lang="pt-BR" b="1" dirty="0"/>
              <a:t>Laudos e estudos técnicos devem ser publicados junto com o edital de licitação</a:t>
            </a:r>
          </a:p>
        </p:txBody>
      </p:sp>
      <p:sp>
        <p:nvSpPr>
          <p:cNvPr id="3" name="Espaço Reservado para Conteúdo 2">
            <a:extLst>
              <a:ext uri="{FF2B5EF4-FFF2-40B4-BE49-F238E27FC236}">
                <a16:creationId xmlns:a16="http://schemas.microsoft.com/office/drawing/2014/main" id="{AB116307-B4F0-6CE7-BBFF-F48A62EF07DE}"/>
              </a:ext>
            </a:extLst>
          </p:cNvPr>
          <p:cNvSpPr>
            <a:spLocks noGrp="1"/>
          </p:cNvSpPr>
          <p:nvPr>
            <p:ph idx="1"/>
          </p:nvPr>
        </p:nvSpPr>
        <p:spPr>
          <a:xfrm>
            <a:off x="409713" y="1819747"/>
            <a:ext cx="8200134" cy="4753069"/>
          </a:xfrm>
        </p:spPr>
        <p:txBody>
          <a:bodyPr>
            <a:noAutofit/>
          </a:bodyPr>
          <a:lstStyle/>
          <a:p>
            <a:pPr marL="0" indent="0" algn="just">
              <a:buNone/>
            </a:pPr>
            <a:r>
              <a:rPr lang="pt-BR" sz="2100" dirty="0">
                <a:latin typeface="+mj-lt"/>
              </a:rPr>
              <a:t>Ao realizarem contratações públicas, </a:t>
            </a:r>
            <a:r>
              <a:rPr lang="pt-BR" sz="2100" b="1" dirty="0">
                <a:latin typeface="+mj-lt"/>
              </a:rPr>
              <a:t>os entes licitantes devem, obrigatoriamente, divulgar todos os laudos e estudos técnicos em conjunto com os demais documentos que compõem o edital de licitação</a:t>
            </a:r>
            <a:r>
              <a:rPr lang="pt-BR" sz="2100" dirty="0">
                <a:latin typeface="+mj-lt"/>
              </a:rPr>
              <a:t>, </a:t>
            </a:r>
            <a:r>
              <a:rPr lang="pt-BR" sz="2100" b="1" dirty="0">
                <a:solidFill>
                  <a:srgbClr val="FF0000"/>
                </a:solidFill>
                <a:latin typeface="+mj-lt"/>
              </a:rPr>
              <a:t>salvo em casos devidamente justificados</a:t>
            </a:r>
            <a:r>
              <a:rPr lang="pt-BR" sz="2100" dirty="0">
                <a:latin typeface="+mj-lt"/>
              </a:rPr>
              <a:t>, conforme estabelece a NLL</a:t>
            </a:r>
          </a:p>
          <a:p>
            <a:pPr marL="0" indent="0" algn="just">
              <a:buNone/>
            </a:pPr>
            <a:r>
              <a:rPr lang="pt-BR" sz="2100" dirty="0">
                <a:latin typeface="+mj-lt"/>
              </a:rPr>
              <a:t>Essa exigência foi reforçada pelo Pleno do TCE-PR, na forma de recomendação emitida ao Município de Sengés, que deve ser seguida em seus futuros procedimentos licitatórios. A decisão foi proferida pela Corte ao julgar parcialmente procedente Representação da Lei de Licitações formulada pela MP2 Obras &amp; Consultoria Ltda., relativa à Concorrência Eletrônica nº 01/2025 lançada por esse município da Região dos Campos Gerais para contratar, pelo critério de menor preço, empresa para executar obra de ampliação do sistema de esgotamento sanitário local, em parceria com a Companhia de Saneamento do Paraná (Sanepar), pelo valor máximo de R$ 1.210.846,29.</a:t>
            </a:r>
          </a:p>
          <a:p>
            <a:pPr marL="0" indent="0" algn="just">
              <a:buNone/>
            </a:pPr>
            <a:endParaRPr lang="pt-BR" sz="1400" dirty="0">
              <a:latin typeface="+mj-lt"/>
            </a:endParaRPr>
          </a:p>
          <a:p>
            <a:pPr marL="0" indent="0" algn="just" fontAlgn="ctr">
              <a:spcBef>
                <a:spcPts val="0"/>
              </a:spcBef>
              <a:buNone/>
            </a:pPr>
            <a:r>
              <a:rPr lang="pt-BR" sz="1200" dirty="0">
                <a:effectLst/>
                <a:latin typeface="+mj-lt"/>
                <a:ea typeface="Calibri" panose="020F0502020204030204" pitchFamily="34" charset="0"/>
                <a:cs typeface="Times New Roman" panose="02020603050405020304" pitchFamily="18" charset="0"/>
              </a:rPr>
              <a:t>(</a:t>
            </a:r>
            <a:r>
              <a:rPr lang="pt-BR" sz="1200" b="1" i="0" u="none" strike="noStrike" kern="1200" dirty="0">
                <a:solidFill>
                  <a:srgbClr val="000000"/>
                </a:solidFill>
                <a:effectLst/>
                <a:latin typeface="+mj-lt"/>
              </a:rPr>
              <a:t>Processo</a:t>
            </a:r>
            <a:r>
              <a:rPr lang="pt-BR" sz="1200" b="0" i="0" u="none" strike="noStrike" kern="1200" dirty="0">
                <a:solidFill>
                  <a:srgbClr val="000000"/>
                </a:solidFill>
                <a:effectLst/>
                <a:latin typeface="+mj-lt"/>
              </a:rPr>
              <a:t> </a:t>
            </a:r>
            <a:r>
              <a:rPr lang="pt-BR" sz="1200" b="1" i="0" u="none" strike="noStrike" kern="1200" dirty="0">
                <a:solidFill>
                  <a:srgbClr val="000000"/>
                </a:solidFill>
                <a:effectLst/>
                <a:latin typeface="+mj-lt"/>
              </a:rPr>
              <a:t>nº</a:t>
            </a:r>
            <a:r>
              <a:rPr lang="pt-BR" sz="1200" b="0" i="0" u="none" strike="noStrike" kern="1200" dirty="0">
                <a:solidFill>
                  <a:srgbClr val="000000"/>
                </a:solidFill>
                <a:effectLst/>
                <a:latin typeface="+mj-lt"/>
              </a:rPr>
              <a:t>: </a:t>
            </a:r>
            <a:r>
              <a:rPr lang="pt-BR" sz="1200" dirty="0">
                <a:latin typeface="+mj-lt"/>
              </a:rPr>
              <a:t>80187/25</a:t>
            </a:r>
            <a:r>
              <a:rPr lang="pt-BR" sz="1200" b="0" i="0" u="none" strike="noStrike" kern="1200" dirty="0">
                <a:solidFill>
                  <a:srgbClr val="000000"/>
                </a:solidFill>
                <a:effectLst/>
                <a:latin typeface="+mj-lt"/>
              </a:rPr>
              <a:t> – Acórdão </a:t>
            </a:r>
            <a:r>
              <a:rPr lang="pt-BR" sz="1200" dirty="0">
                <a:latin typeface="+mj-lt"/>
              </a:rPr>
              <a:t>2685/25</a:t>
            </a:r>
            <a:r>
              <a:rPr lang="pt-BR" sz="1200" b="0" i="0" u="none" strike="noStrike" kern="1200" dirty="0">
                <a:solidFill>
                  <a:srgbClr val="000000"/>
                </a:solidFill>
                <a:effectLst/>
                <a:latin typeface="+mj-lt"/>
              </a:rPr>
              <a:t> – Tribunal Pleno. Rel. Cons. </a:t>
            </a:r>
            <a:r>
              <a:rPr lang="pt-BR" sz="1200" dirty="0">
                <a:latin typeface="+mj-lt"/>
              </a:rPr>
              <a:t>Fernando Augusto Mello Guimarães</a:t>
            </a:r>
            <a:r>
              <a:rPr lang="pt-BR" sz="1200" dirty="0">
                <a:effectLst/>
                <a:latin typeface="+mj-lt"/>
                <a:ea typeface="Calibri" panose="020F0502020204030204" pitchFamily="34" charset="0"/>
                <a:cs typeface="Times New Roman" panose="02020603050405020304" pitchFamily="18" charset="0"/>
              </a:rPr>
              <a:t>)</a:t>
            </a:r>
            <a:endParaRPr lang="pt-BR" sz="1200" dirty="0">
              <a:latin typeface="+mj-lt"/>
              <a:ea typeface="Calibri" panose="020F0502020204030204" pitchFamily="34" charset="0"/>
              <a:cs typeface="Times New Roman" panose="02020603050405020304" pitchFamily="18" charset="0"/>
            </a:endParaRPr>
          </a:p>
          <a:p>
            <a:pPr marL="0" indent="0" algn="just" fontAlgn="ctr">
              <a:spcBef>
                <a:spcPts val="0"/>
              </a:spcBef>
              <a:buNone/>
            </a:pPr>
            <a:endParaRPr lang="pt-BR" sz="1200" dirty="0">
              <a:latin typeface="+mj-lt"/>
              <a:ea typeface="Calibri" panose="020F0502020204030204" pitchFamily="34" charset="0"/>
              <a:cs typeface="Times New Roman" panose="02020603050405020304" pitchFamily="18" charset="0"/>
            </a:endParaRPr>
          </a:p>
          <a:p>
            <a:pPr marL="0" indent="0" algn="just" fontAlgn="ctr">
              <a:spcBef>
                <a:spcPts val="0"/>
              </a:spcBef>
              <a:buNone/>
            </a:pPr>
            <a:r>
              <a:rPr lang="pt-BR" sz="1200" dirty="0">
                <a:latin typeface="+mj-lt"/>
                <a:ea typeface="Calibri" panose="020F0502020204030204" pitchFamily="34" charset="0"/>
                <a:cs typeface="Times New Roman" panose="02020603050405020304" pitchFamily="18" charset="0"/>
              </a:rPr>
              <a:t>https://www1.tce.pr.gov.br/noticias/laudos-e-estudos-tecnicos-devem-ser-publicados-junto-com-o-edital-de-licitacao/12537/N</a:t>
            </a:r>
            <a:br>
              <a:rPr lang="pt-BR" sz="1600" dirty="0">
                <a:effectLst/>
                <a:latin typeface="+mj-lt"/>
                <a:ea typeface="Calibri" panose="020F0502020204030204" pitchFamily="34" charset="0"/>
                <a:cs typeface="Times New Roman" panose="02020603050405020304" pitchFamily="18" charset="0"/>
              </a:rPr>
            </a:br>
            <a:endParaRPr lang="pt-BR" sz="1600" dirty="0">
              <a:effectLst/>
              <a:latin typeface="+mj-lt"/>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29C0FE24-FFBC-5245-3C58-F90B6C762496}"/>
              </a:ext>
            </a:extLst>
          </p:cNvPr>
          <p:cNvPicPr>
            <a:picLocks noChangeAspect="1"/>
          </p:cNvPicPr>
          <p:nvPr/>
        </p:nvPicPr>
        <p:blipFill>
          <a:blip r:embed="rId3"/>
          <a:stretch>
            <a:fillRect/>
          </a:stretch>
        </p:blipFill>
        <p:spPr>
          <a:xfrm>
            <a:off x="9029323" y="2403408"/>
            <a:ext cx="2743200" cy="866775"/>
          </a:xfrm>
          <a:prstGeom prst="rect">
            <a:avLst/>
          </a:prstGeom>
        </p:spPr>
      </p:pic>
      <p:pic>
        <p:nvPicPr>
          <p:cNvPr id="1026" name="Picture 2" descr="Obra de rede de esgoto executada pela Companhia de ...">
            <a:extLst>
              <a:ext uri="{FF2B5EF4-FFF2-40B4-BE49-F238E27FC236}">
                <a16:creationId xmlns:a16="http://schemas.microsoft.com/office/drawing/2014/main" id="{81543AC6-CBFF-763A-6316-50B4CE229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524" y="4025860"/>
            <a:ext cx="3489475" cy="274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03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4A521259-1C76-17B7-A5E2-59D834EB063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E02E77-DE06-1006-18DD-57AFD89AB2B3}"/>
              </a:ext>
            </a:extLst>
          </p:cNvPr>
          <p:cNvSpPr>
            <a:spLocks noGrp="1"/>
          </p:cNvSpPr>
          <p:nvPr>
            <p:ph type="title"/>
          </p:nvPr>
        </p:nvSpPr>
        <p:spPr>
          <a:xfrm>
            <a:off x="832515" y="715224"/>
            <a:ext cx="10515600" cy="932507"/>
          </a:xfrm>
        </p:spPr>
        <p:txBody>
          <a:bodyPr>
            <a:normAutofit fontScale="90000"/>
          </a:bodyPr>
          <a:lstStyle/>
          <a:p>
            <a:pPr marL="514350" indent="-514350" algn="ctr"/>
            <a:r>
              <a:rPr lang="pt-BR" b="1" dirty="0"/>
              <a:t>TCE-PR suspende novamente licitação de Campo Mourão para limpeza e coleta de lixo</a:t>
            </a:r>
          </a:p>
        </p:txBody>
      </p:sp>
      <p:sp>
        <p:nvSpPr>
          <p:cNvPr id="3" name="Espaço Reservado para Conteúdo 2">
            <a:extLst>
              <a:ext uri="{FF2B5EF4-FFF2-40B4-BE49-F238E27FC236}">
                <a16:creationId xmlns:a16="http://schemas.microsoft.com/office/drawing/2014/main" id="{B9788DB6-1F25-CAEF-BCB1-03595D709D79}"/>
              </a:ext>
            </a:extLst>
          </p:cNvPr>
          <p:cNvSpPr>
            <a:spLocks noGrp="1"/>
          </p:cNvSpPr>
          <p:nvPr>
            <p:ph idx="1"/>
          </p:nvPr>
        </p:nvSpPr>
        <p:spPr>
          <a:xfrm>
            <a:off x="409713" y="1910157"/>
            <a:ext cx="8900541" cy="4753069"/>
          </a:xfrm>
        </p:spPr>
        <p:txBody>
          <a:bodyPr>
            <a:noAutofit/>
          </a:bodyPr>
          <a:lstStyle/>
          <a:p>
            <a:pPr marL="0" indent="0" algn="just">
              <a:buNone/>
            </a:pPr>
            <a:r>
              <a:rPr lang="pt-BR" sz="2000" dirty="0"/>
              <a:t>O valor estimado da contratação, com prazo de 30 anos, é de aproximadamente R$ 1 bilhão. O TCE-PR acatou Representação da NLL em face do Pregão Eletrônico nº 98/25 do Município de Campo Mourão, com o mesmo objeto da Concorrência Pública nº 3/25 desse mesmo município, que havia sido suspensa pelo TCE-PR por meio de cautelares expedidas por Camargo em maio e dezembro do ano passado e outra emitida já em 2025.</a:t>
            </a:r>
          </a:p>
          <a:p>
            <a:pPr marL="0" indent="0" algn="just">
              <a:buNone/>
            </a:pPr>
            <a:r>
              <a:rPr lang="pt-BR" sz="2000" dirty="0"/>
              <a:t>A primeira cautelar que suspendia o certame anterior </a:t>
            </a:r>
            <a:r>
              <a:rPr lang="pt-BR" sz="2000" b="1" dirty="0">
                <a:solidFill>
                  <a:srgbClr val="FF0000"/>
                </a:solidFill>
              </a:rPr>
              <a:t>havia determinado ao município que divulgasse, em seu portal na internet, a íntegra do Estudo de Viabilidade Técnica e Econômico-Financeira (EVTE) relativo a essa licitação</a:t>
            </a:r>
            <a:r>
              <a:rPr lang="pt-BR" sz="2000" dirty="0"/>
              <a:t>. As seguintes, ampliaram a abrangência da decisão anterior.</a:t>
            </a:r>
          </a:p>
          <a:p>
            <a:pPr marL="0" indent="0" algn="just">
              <a:buNone/>
            </a:pPr>
            <a:r>
              <a:rPr lang="pt-BR" sz="2000" dirty="0"/>
              <a:t>Além da indisponibilidade do EVTE - alvo da primeira medida cautelar -, as oito representações que tramitam no TCE-PR apontam outras 15 supostas irregularidades no certame. Entre elas está a possível inexequibilidade do valor máximo global do contrato, no montante de R$ 1.012.349.824,72.</a:t>
            </a:r>
          </a:p>
          <a:p>
            <a:pPr marL="0" indent="0" algn="just" fontAlgn="ctr">
              <a:spcBef>
                <a:spcPts val="0"/>
              </a:spcBef>
              <a:buNone/>
            </a:pPr>
            <a:r>
              <a:rPr lang="pt-BR" sz="1200" dirty="0">
                <a:effectLst/>
                <a:latin typeface="+mj-lt"/>
                <a:ea typeface="Calibri" panose="020F0502020204030204" pitchFamily="34" charset="0"/>
                <a:cs typeface="Times New Roman" panose="02020603050405020304" pitchFamily="18" charset="0"/>
              </a:rPr>
              <a:t>(</a:t>
            </a:r>
            <a:r>
              <a:rPr lang="pt-BR" sz="1200" b="1" i="0" u="none" strike="noStrike" kern="1200" dirty="0">
                <a:solidFill>
                  <a:srgbClr val="000000"/>
                </a:solidFill>
                <a:effectLst/>
                <a:latin typeface="+mj-lt"/>
              </a:rPr>
              <a:t>Processo</a:t>
            </a:r>
            <a:r>
              <a:rPr lang="pt-BR" sz="1200" b="0" i="0" u="none" strike="noStrike" kern="1200" dirty="0">
                <a:solidFill>
                  <a:srgbClr val="000000"/>
                </a:solidFill>
                <a:effectLst/>
                <a:latin typeface="+mj-lt"/>
              </a:rPr>
              <a:t> </a:t>
            </a:r>
            <a:r>
              <a:rPr lang="pt-BR" sz="1200" b="1" i="0" u="none" strike="noStrike" kern="1200" dirty="0">
                <a:solidFill>
                  <a:srgbClr val="000000"/>
                </a:solidFill>
                <a:effectLst/>
                <a:latin typeface="+mj-lt"/>
              </a:rPr>
              <a:t>nº</a:t>
            </a:r>
            <a:r>
              <a:rPr lang="pt-BR" sz="1200" b="0" i="0" u="none" strike="noStrike" kern="1200" dirty="0">
                <a:solidFill>
                  <a:srgbClr val="000000"/>
                </a:solidFill>
                <a:effectLst/>
                <a:latin typeface="+mj-lt"/>
              </a:rPr>
              <a:t>: </a:t>
            </a:r>
            <a:r>
              <a:rPr lang="pt-BR" sz="1200" dirty="0">
                <a:latin typeface="+mj-lt"/>
              </a:rPr>
              <a:t>286796/24</a:t>
            </a:r>
            <a:r>
              <a:rPr lang="pt-BR" sz="1200" b="0" i="0" u="none" strike="noStrike" kern="1200" dirty="0">
                <a:solidFill>
                  <a:srgbClr val="000000"/>
                </a:solidFill>
                <a:effectLst/>
                <a:latin typeface="+mj-lt"/>
              </a:rPr>
              <a:t> – Despacho </a:t>
            </a:r>
            <a:r>
              <a:rPr lang="pt-BR" sz="1200" dirty="0">
                <a:latin typeface="+mj-lt"/>
              </a:rPr>
              <a:t>1.420/25</a:t>
            </a:r>
            <a:r>
              <a:rPr lang="pt-BR" sz="1200" b="0" i="0" u="none" strike="noStrike" kern="1200" dirty="0">
                <a:solidFill>
                  <a:srgbClr val="000000"/>
                </a:solidFill>
                <a:effectLst/>
                <a:latin typeface="+mj-lt"/>
              </a:rPr>
              <a:t> – Gabinete do Conselheiro Fabio Camargo</a:t>
            </a:r>
            <a:r>
              <a:rPr lang="pt-BR" sz="1200" dirty="0">
                <a:effectLst/>
                <a:latin typeface="+mj-lt"/>
                <a:ea typeface="Calibri" panose="020F0502020204030204" pitchFamily="34" charset="0"/>
                <a:cs typeface="Times New Roman" panose="02020603050405020304" pitchFamily="18" charset="0"/>
              </a:rPr>
              <a:t>)</a:t>
            </a:r>
            <a:endParaRPr lang="pt-BR" sz="1200" dirty="0">
              <a:latin typeface="+mj-lt"/>
              <a:ea typeface="Calibri" panose="020F0502020204030204" pitchFamily="34" charset="0"/>
              <a:cs typeface="Times New Roman" panose="02020603050405020304" pitchFamily="18" charset="0"/>
            </a:endParaRPr>
          </a:p>
          <a:p>
            <a:pPr marL="0" indent="0" fontAlgn="ctr">
              <a:spcBef>
                <a:spcPts val="0"/>
              </a:spcBef>
              <a:buNone/>
            </a:pPr>
            <a:r>
              <a:rPr lang="pt-BR" sz="1200" dirty="0">
                <a:latin typeface="+mj-lt"/>
                <a:ea typeface="Calibri" panose="020F0502020204030204" pitchFamily="34" charset="0"/>
                <a:cs typeface="Times New Roman" panose="02020603050405020304" pitchFamily="18" charset="0"/>
              </a:rPr>
              <a:t>https://www1.tce.pr.gov.br/noticias/tce-pr-suspende-novamente-licitacao-de-campo-mourao-para-limpeza-e-coleta-de-lixo/12539/N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AEC059D3-2D25-DCA6-D6FA-74F710199E9A}"/>
              </a:ext>
            </a:extLst>
          </p:cNvPr>
          <p:cNvPicPr>
            <a:picLocks noChangeAspect="1"/>
          </p:cNvPicPr>
          <p:nvPr/>
        </p:nvPicPr>
        <p:blipFill>
          <a:blip r:embed="rId3"/>
          <a:stretch>
            <a:fillRect/>
          </a:stretch>
        </p:blipFill>
        <p:spPr>
          <a:xfrm>
            <a:off x="9441971" y="2677968"/>
            <a:ext cx="2376891" cy="751032"/>
          </a:xfrm>
          <a:prstGeom prst="rect">
            <a:avLst/>
          </a:prstGeom>
        </p:spPr>
      </p:pic>
      <p:pic>
        <p:nvPicPr>
          <p:cNvPr id="2050" name="Picture 2" descr="Serviço de coleta de lixo em Campo Mourão, municíp ...">
            <a:extLst>
              <a:ext uri="{FF2B5EF4-FFF2-40B4-BE49-F238E27FC236}">
                <a16:creationId xmlns:a16="http://schemas.microsoft.com/office/drawing/2014/main" id="{505C3A44-7AB9-80E7-B234-048D0CFDD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971" y="4748212"/>
            <a:ext cx="2750029"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41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7C461E9C-0612-5602-FF0A-AED0181564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C6C666-CD08-30F0-8A59-87A6DA4DC950}"/>
              </a:ext>
            </a:extLst>
          </p:cNvPr>
          <p:cNvSpPr>
            <a:spLocks noGrp="1"/>
          </p:cNvSpPr>
          <p:nvPr>
            <p:ph type="title"/>
          </p:nvPr>
        </p:nvSpPr>
        <p:spPr>
          <a:xfrm>
            <a:off x="832515" y="715224"/>
            <a:ext cx="10515600" cy="932507"/>
          </a:xfrm>
        </p:spPr>
        <p:txBody>
          <a:bodyPr>
            <a:normAutofit fontScale="90000"/>
          </a:bodyPr>
          <a:lstStyle/>
          <a:p>
            <a:pPr algn="ctr">
              <a:lnSpc>
                <a:spcPct val="100000"/>
              </a:lnSpc>
            </a:pPr>
            <a:r>
              <a:rPr lang="pt-BR" b="1" dirty="0"/>
              <a:t>Estudo Técnico Preliminar de certame deve considerar as reais necessidades do licitante</a:t>
            </a:r>
          </a:p>
        </p:txBody>
      </p:sp>
      <p:sp>
        <p:nvSpPr>
          <p:cNvPr id="3" name="Espaço Reservado para Conteúdo 2">
            <a:extLst>
              <a:ext uri="{FF2B5EF4-FFF2-40B4-BE49-F238E27FC236}">
                <a16:creationId xmlns:a16="http://schemas.microsoft.com/office/drawing/2014/main" id="{3EBA6D9A-6EBB-DD34-F199-A9E6DD1E54E4}"/>
              </a:ext>
            </a:extLst>
          </p:cNvPr>
          <p:cNvSpPr>
            <a:spLocks noGrp="1"/>
          </p:cNvSpPr>
          <p:nvPr>
            <p:ph idx="1"/>
          </p:nvPr>
        </p:nvSpPr>
        <p:spPr>
          <a:xfrm>
            <a:off x="409713" y="1910157"/>
            <a:ext cx="9272987" cy="4753069"/>
          </a:xfrm>
        </p:spPr>
        <p:txBody>
          <a:bodyPr>
            <a:noAutofit/>
          </a:bodyPr>
          <a:lstStyle/>
          <a:p>
            <a:pPr marL="0" indent="0" algn="just">
              <a:buNone/>
            </a:pPr>
            <a:r>
              <a:rPr lang="pt-BR" sz="2300" dirty="0"/>
              <a:t>O TCE-PR recomendou ao Consórcio Público Intermunicipal de Gestão da </a:t>
            </a:r>
            <a:r>
              <a:rPr lang="pt-BR" sz="2300" dirty="0" err="1"/>
              <a:t>Amusep</a:t>
            </a:r>
            <a:r>
              <a:rPr lang="pt-BR" sz="2300" dirty="0"/>
              <a:t> que, em futuras licitações, </a:t>
            </a:r>
            <a:r>
              <a:rPr lang="pt-BR" sz="2300" b="1" dirty="0">
                <a:solidFill>
                  <a:srgbClr val="FF0000"/>
                </a:solidFill>
              </a:rPr>
              <a:t>elabore Estudo Técnico Preliminar (ETP) considerando as reais necessidades da entidade, com a devida justificativa técnica para as especificações exigidas para o objeto licitado</a:t>
            </a:r>
            <a:r>
              <a:rPr lang="pt-BR" sz="2300" dirty="0"/>
              <a:t>, incluindo o parcelamento ou não da contratação, com vistas à economicidade do certame, bem como à efetividade da contratação.</a:t>
            </a:r>
          </a:p>
          <a:p>
            <a:pPr marL="0" indent="0" algn="just">
              <a:buNone/>
            </a:pPr>
            <a:r>
              <a:rPr lang="pt-BR" sz="2300" dirty="0"/>
              <a:t>Os conselheiros também recomendaram que o consórcio evite, nas futuras licitações, a inclusão de cláusulas incongruentes, com omissões na especificação do objeto e na quantificação de seus elementos; e que se atente à primazia do princípio do parcelamento das obras, serviços e compras na administração, com o intuito de buscar a ampliação da competição e de evitar a concentração de mercado.</a:t>
            </a:r>
          </a:p>
          <a:p>
            <a:pPr marL="0" indent="0" algn="just">
              <a:buNone/>
            </a:pPr>
            <a:r>
              <a:rPr lang="pt-BR" sz="1200" dirty="0">
                <a:effectLst/>
                <a:latin typeface="+mj-lt"/>
                <a:ea typeface="Calibri" panose="020F0502020204030204" pitchFamily="34" charset="0"/>
                <a:cs typeface="Times New Roman" panose="02020603050405020304" pitchFamily="18" charset="0"/>
              </a:rPr>
              <a:t>(</a:t>
            </a:r>
            <a:r>
              <a:rPr lang="pt-BR" sz="1200" b="1" i="0" u="none" strike="noStrike" kern="1200" dirty="0">
                <a:solidFill>
                  <a:srgbClr val="000000"/>
                </a:solidFill>
                <a:effectLst/>
                <a:latin typeface="+mj-lt"/>
              </a:rPr>
              <a:t>Processo</a:t>
            </a:r>
            <a:r>
              <a:rPr lang="pt-BR" sz="1200" b="0" i="0" u="none" strike="noStrike" kern="1200" dirty="0">
                <a:solidFill>
                  <a:srgbClr val="000000"/>
                </a:solidFill>
                <a:effectLst/>
                <a:latin typeface="+mj-lt"/>
              </a:rPr>
              <a:t> </a:t>
            </a:r>
            <a:r>
              <a:rPr lang="pt-BR" sz="1200" b="1" i="0" u="none" strike="noStrike" kern="1200" dirty="0">
                <a:solidFill>
                  <a:srgbClr val="000000"/>
                </a:solidFill>
                <a:effectLst/>
                <a:latin typeface="+mj-lt"/>
              </a:rPr>
              <a:t>nº</a:t>
            </a:r>
            <a:r>
              <a:rPr lang="pt-BR" sz="1200" b="0" i="0" u="none" strike="noStrike" kern="1200" dirty="0">
                <a:solidFill>
                  <a:srgbClr val="000000"/>
                </a:solidFill>
                <a:effectLst/>
                <a:latin typeface="+mj-lt"/>
              </a:rPr>
              <a:t>: </a:t>
            </a:r>
            <a:r>
              <a:rPr lang="pt-BR" sz="1200" dirty="0">
                <a:latin typeface="+mj-lt"/>
              </a:rPr>
              <a:t>38313/24</a:t>
            </a:r>
            <a:r>
              <a:rPr lang="pt-BR" sz="1200" b="0" i="0" u="none" strike="noStrike" kern="1200" dirty="0">
                <a:solidFill>
                  <a:srgbClr val="000000"/>
                </a:solidFill>
                <a:effectLst/>
                <a:latin typeface="+mj-lt"/>
              </a:rPr>
              <a:t> – Acórdão 2364/25 - Tribunal Pleno – Rel. Cons. Fernando Augusto Mello Guimarães</a:t>
            </a:r>
            <a:r>
              <a:rPr lang="pt-BR" sz="1200" dirty="0">
                <a:effectLst/>
                <a:latin typeface="+mj-lt"/>
                <a:ea typeface="Calibri" panose="020F0502020204030204" pitchFamily="34" charset="0"/>
                <a:cs typeface="Times New Roman" panose="02020603050405020304" pitchFamily="18" charset="0"/>
              </a:rPr>
              <a:t>)</a:t>
            </a:r>
            <a:endParaRPr lang="pt-BR" sz="1200" dirty="0">
              <a:latin typeface="+mj-lt"/>
              <a:ea typeface="Calibri" panose="020F0502020204030204" pitchFamily="34" charset="0"/>
              <a:cs typeface="Times New Roman" panose="02020603050405020304" pitchFamily="18" charset="0"/>
            </a:endParaRPr>
          </a:p>
          <a:p>
            <a:pPr marL="0" indent="0" fontAlgn="ctr">
              <a:spcBef>
                <a:spcPts val="0"/>
              </a:spcBef>
              <a:buNone/>
            </a:pPr>
            <a:r>
              <a:rPr lang="pt-BR" sz="1200" dirty="0">
                <a:latin typeface="+mj-lt"/>
                <a:ea typeface="Calibri" panose="020F0502020204030204" pitchFamily="34" charset="0"/>
                <a:cs typeface="Times New Roman" panose="02020603050405020304" pitchFamily="18" charset="0"/>
              </a:rPr>
              <a:t>https://www1.tce.pr.gov.br/noticias/estudo-tecnico-preliminar-de-certame-deve-considerar-as-reais-necessidades-do-licitante/12482/N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77C19FE0-DC1D-AB69-E072-BE14AB63AE9C}"/>
              </a:ext>
            </a:extLst>
          </p:cNvPr>
          <p:cNvPicPr>
            <a:picLocks noChangeAspect="1"/>
          </p:cNvPicPr>
          <p:nvPr/>
        </p:nvPicPr>
        <p:blipFill>
          <a:blip r:embed="rId3"/>
          <a:stretch>
            <a:fillRect/>
          </a:stretch>
        </p:blipFill>
        <p:spPr>
          <a:xfrm>
            <a:off x="9682700" y="2859443"/>
            <a:ext cx="2376891" cy="751032"/>
          </a:xfrm>
          <a:prstGeom prst="rect">
            <a:avLst/>
          </a:prstGeom>
        </p:spPr>
      </p:pic>
      <p:pic>
        <p:nvPicPr>
          <p:cNvPr id="5122" name="Picture 2" descr="A realização de Estudo Técnico Preliminar (ETP) na ...">
            <a:extLst>
              <a:ext uri="{FF2B5EF4-FFF2-40B4-BE49-F238E27FC236}">
                <a16:creationId xmlns:a16="http://schemas.microsoft.com/office/drawing/2014/main" id="{F01283B3-5C6A-7098-52C2-12A6B227A7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2700" y="4921135"/>
            <a:ext cx="2509299" cy="193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335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Espaço Reservado para Conteúdo 3" descr="Screenshot_20220429-180946_Instagram.jpg"/>
          <p:cNvPicPr>
            <a:picLocks noGrp="1" noChangeAspect="1"/>
          </p:cNvPicPr>
          <p:nvPr>
            <p:ph idx="1"/>
          </p:nvPr>
        </p:nvPicPr>
        <p:blipFill>
          <a:blip r:embed="rId3" cstate="print"/>
          <a:stretch>
            <a:fillRect/>
          </a:stretch>
        </p:blipFill>
        <p:spPr>
          <a:xfrm>
            <a:off x="1645920" y="694275"/>
            <a:ext cx="7876903" cy="5772611"/>
          </a:xfrm>
        </p:spPr>
      </p:pic>
    </p:spTree>
    <p:extLst>
      <p:ext uri="{BB962C8B-B14F-4D97-AF65-F5344CB8AC3E}">
        <p14:creationId xmlns:p14="http://schemas.microsoft.com/office/powerpoint/2010/main" val="3446321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algn="ctr"/>
            <a:r>
              <a:rPr lang="pt-BR" b="1" dirty="0"/>
              <a:t>Cotação de preços</a:t>
            </a:r>
          </a:p>
        </p:txBody>
      </p:sp>
    </p:spTree>
    <p:extLst>
      <p:ext uri="{BB962C8B-B14F-4D97-AF65-F5344CB8AC3E}">
        <p14:creationId xmlns:p14="http://schemas.microsoft.com/office/powerpoint/2010/main" val="1365212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Orçamentação</a:t>
            </a:r>
            <a:endParaRPr lang="pt-BR" dirty="0"/>
          </a:p>
        </p:txBody>
      </p:sp>
      <p:sp>
        <p:nvSpPr>
          <p:cNvPr id="8" name="Retângulo 7"/>
          <p:cNvSpPr/>
          <p:nvPr/>
        </p:nvSpPr>
        <p:spPr>
          <a:xfrm>
            <a:off x="1617784" y="1978910"/>
            <a:ext cx="9045525" cy="3785652"/>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O tema é regulamentado pelo Artigo 23 da Lei 14.144/2021.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Insta salientar que a atual sistemática foi definida tal qual o TCU já vinha adotando em seu “Preços Referenciais em Compras Públicas”</a:t>
            </a:r>
          </a:p>
        </p:txBody>
      </p:sp>
    </p:spTree>
    <p:extLst>
      <p:ext uri="{BB962C8B-B14F-4D97-AF65-F5344CB8AC3E}">
        <p14:creationId xmlns:p14="http://schemas.microsoft.com/office/powerpoint/2010/main" val="2805608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3557" y="2499846"/>
            <a:ext cx="11366695"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1º Se o valor previamente estimado da contratação é compatível com os valores praticados pelo mercado;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2º Os preços constantes de bancos de dados públicos;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3º A quantidade a ser contratada (potencial economia de escala).</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ítulo 1"/>
          <p:cNvSpPr>
            <a:spLocks noGrp="1"/>
          </p:cNvSpPr>
          <p:nvPr>
            <p:ph type="title"/>
          </p:nvPr>
        </p:nvSpPr>
        <p:spPr>
          <a:xfrm>
            <a:off x="683455" y="759020"/>
            <a:ext cx="10515600" cy="1325563"/>
          </a:xfrm>
        </p:spPr>
        <p:txBody>
          <a:bodyPr/>
          <a:lstStyle/>
          <a:p>
            <a:pPr algn="ctr"/>
            <a:r>
              <a:rPr lang="pt-BR" b="1" dirty="0"/>
              <a:t>Para se efetuar uma cotação de preços deve-se considerar:</a:t>
            </a:r>
            <a:endParaRPr lang="pt-BR" dirty="0"/>
          </a:p>
        </p:txBody>
      </p:sp>
    </p:spTree>
    <p:extLst>
      <p:ext uri="{BB962C8B-B14F-4D97-AF65-F5344CB8AC3E}">
        <p14:creationId xmlns:p14="http://schemas.microsoft.com/office/powerpoint/2010/main" val="7545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3955"/>
            <a:ext cx="10134600" cy="1327140"/>
          </a:xfrm>
        </p:spPr>
        <p:txBody>
          <a:bodyPr/>
          <a:lstStyle/>
          <a:p>
            <a:pPr algn="ctr"/>
            <a:r>
              <a:rPr lang="pt-BR" sz="4400" dirty="0">
                <a:effectLst/>
                <a:latin typeface="Calibri" panose="020F0502020204030204" pitchFamily="34" charset="0"/>
                <a:ea typeface="Calibri" panose="020F0502020204030204" pitchFamily="34" charset="0"/>
                <a:cs typeface="Times New Roman" panose="02020603050405020304" pitchFamily="18" charset="0"/>
              </a:rPr>
              <a:t>Nova Lei de Licitações. Será mesmo uma novidade?</a:t>
            </a:r>
            <a:endParaRPr lang="pt-BR" dirty="0"/>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728254" y="6224860"/>
            <a:ext cx="10354491" cy="4770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descr="C:\Users\~llglç\Desktop\frase-eu-vejo-o-futuro-repetir-o-passado-eu-vejo-um-museu-de-grandes-novidades-cazuza-96858.jpg"/>
          <p:cNvPicPr>
            <a:picLocks noChangeAspect="1" noChangeArrowheads="1"/>
          </p:cNvPicPr>
          <p:nvPr/>
        </p:nvPicPr>
        <p:blipFill>
          <a:blip r:embed="rId5" cstate="print"/>
          <a:srcRect/>
          <a:stretch>
            <a:fillRect/>
          </a:stretch>
        </p:blipFill>
        <p:spPr bwMode="auto">
          <a:xfrm>
            <a:off x="0" y="1748590"/>
            <a:ext cx="12192000" cy="5109410"/>
          </a:xfrm>
          <a:prstGeom prst="rect">
            <a:avLst/>
          </a:prstGeom>
          <a:noFill/>
        </p:spPr>
      </p:pic>
    </p:spTree>
    <p:extLst>
      <p:ext uri="{BB962C8B-B14F-4D97-AF65-F5344CB8AC3E}">
        <p14:creationId xmlns:p14="http://schemas.microsoft.com/office/powerpoint/2010/main" val="3299122722"/>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09490" y="2188598"/>
            <a:ext cx="11366695" cy="240065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I - composição de custos unitários menores ou iguais à </a:t>
            </a:r>
            <a:r>
              <a:rPr kumimoji="0" lang="pt-BR" sz="3000" b="1" i="0" u="sng" strike="noStrike" kern="1200" cap="none" spc="0" normalizeH="0" baseline="0" noProof="0" dirty="0">
                <a:ln>
                  <a:noFill/>
                </a:ln>
                <a:solidFill>
                  <a:prstClr val="black"/>
                </a:solidFill>
                <a:effectLst/>
                <a:uLnTx/>
                <a:uFillTx/>
                <a:latin typeface="Calibri"/>
                <a:ea typeface="+mn-ea"/>
                <a:cs typeface="+mn-cs"/>
              </a:rPr>
              <a:t>MEDIANA</a:t>
            </a:r>
            <a:r>
              <a:rPr kumimoji="0" lang="pt-BR" sz="3000" b="0" i="0" u="none" strike="noStrike" kern="1200" cap="none" spc="0" normalizeH="0" baseline="0" noProof="0" dirty="0">
                <a:ln>
                  <a:noFill/>
                </a:ln>
                <a:solidFill>
                  <a:prstClr val="black"/>
                </a:solidFill>
                <a:effectLst/>
                <a:uLnTx/>
                <a:uFillTx/>
                <a:latin typeface="Calibri"/>
                <a:ea typeface="+mn-ea"/>
                <a:cs typeface="+mn-cs"/>
              </a:rPr>
              <a:t> do item correspondente no painel para consulta de preços ou no banco de preços em saúde disponíveis no Portal Nacional de Contratações Públicas (PNCP).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Tree>
    <p:extLst>
      <p:ext uri="{BB962C8B-B14F-4D97-AF65-F5344CB8AC3E}">
        <p14:creationId xmlns:p14="http://schemas.microsoft.com/office/powerpoint/2010/main" val="1274602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65760" y="2061989"/>
            <a:ext cx="11366695"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II - contratações similares feitas pela Administração Pública, em execução ou concluídas no período de 1 (um) ano anterior à data da pesquisa de preços, inclusive mediante sistema de registro de preços, observado o índice de atualização de preços correspondente;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1025" name="Rectangle 1"/>
          <p:cNvSpPr>
            <a:spLocks noChangeArrowheads="1"/>
          </p:cNvSpPr>
          <p:nvPr/>
        </p:nvSpPr>
        <p:spPr bwMode="auto">
          <a:xfrm>
            <a:off x="337624" y="4298908"/>
            <a:ext cx="113526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Podem ser consideradas contratações promovidas por qualquer órgão ou entidade, inclusive de órbitas federativas distintas. Exige-se que tais contratações tenham sido concluídas em até no máximo 1 ano.</a:t>
            </a:r>
            <a:endParaRPr kumimoji="0" lang="pt-BR"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3316863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79827" y="1879109"/>
            <a:ext cx="11366695"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III - utilização de dados de pesquisa publicada em mídia especializada, de tabela de referência formalmente aprovada pelo Poder Executivo federal e de sítios eletrônicos especializados ou de domínio amplo, desde que contenham a data e hora de acesso;</a:t>
            </a: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5" name="Retângulo 4"/>
          <p:cNvSpPr/>
          <p:nvPr/>
        </p:nvSpPr>
        <p:spPr>
          <a:xfrm>
            <a:off x="431410" y="3086410"/>
            <a:ext cx="11343248" cy="1569660"/>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Admite-se tomar por base informações coletadas por instituições privadas</a:t>
            </a:r>
            <a:r>
              <a:rPr kumimoji="0" lang="pt-BR" sz="2400" b="0" i="0" u="none" strike="noStrike" kern="1200" cap="none" spc="0" normalizeH="0" baseline="0" noProof="0" dirty="0">
                <a:ln>
                  <a:noFill/>
                </a:ln>
                <a:solidFill>
                  <a:prstClr val="black"/>
                </a:solidFill>
                <a:effectLst/>
                <a:uLnTx/>
                <a:uFillTx/>
                <a:latin typeface="Calibri"/>
                <a:ea typeface="+mn-ea"/>
                <a:cs typeface="+mn-cs"/>
              </a:rPr>
              <a:t>, desde que sejam especializadas e a divulgação seja ampla. Exemplo. Tabela FIPE</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Verificar se o site está atualizado</a:t>
            </a:r>
            <a:r>
              <a:rPr kumimoji="0" lang="pt-BR" sz="2400" b="0" i="0" u="none" strike="noStrike" kern="1200" cap="none" spc="0" normalizeH="0" baseline="0" noProof="0" dirty="0">
                <a:ln>
                  <a:noFill/>
                </a:ln>
                <a:solidFill>
                  <a:prstClr val="black"/>
                </a:solidFill>
                <a:effectLst/>
                <a:uLnTx/>
                <a:uFillTx/>
                <a:latin typeface="Calibri"/>
                <a:ea typeface="+mn-ea"/>
                <a:cs typeface="+mn-cs"/>
              </a:rPr>
              <a:t>. Se a cotação não foi feita há mais de 1 ano, aplicando-se subsidiariamente o Inciso I deste dispositivo.</a:t>
            </a:r>
          </a:p>
        </p:txBody>
      </p:sp>
      <p:pic>
        <p:nvPicPr>
          <p:cNvPr id="6" name="Imagem 5" descr="fontes de mídia especializada.jpg"/>
          <p:cNvPicPr>
            <a:picLocks noChangeAspect="1"/>
          </p:cNvPicPr>
          <p:nvPr/>
        </p:nvPicPr>
        <p:blipFill>
          <a:blip r:embed="rId3" cstate="print"/>
          <a:stretch>
            <a:fillRect/>
          </a:stretch>
        </p:blipFill>
        <p:spPr>
          <a:xfrm>
            <a:off x="3207434" y="4718466"/>
            <a:ext cx="7427741" cy="1838325"/>
          </a:xfrm>
          <a:prstGeom prst="rect">
            <a:avLst/>
          </a:prstGeom>
        </p:spPr>
      </p:pic>
    </p:spTree>
    <p:extLst>
      <p:ext uri="{BB962C8B-B14F-4D97-AF65-F5344CB8AC3E}">
        <p14:creationId xmlns:p14="http://schemas.microsoft.com/office/powerpoint/2010/main" val="1243684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65760" y="2061989"/>
            <a:ext cx="11366695" cy="184665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IV - pesquisa direta com no mínimo 3 (três) fornecedores, mediante </a:t>
            </a:r>
            <a:r>
              <a:rPr kumimoji="0" lang="pt-BR" sz="2400" b="1" i="0" u="sng" strike="noStrike" kern="1200" cap="none" spc="0" normalizeH="0" baseline="0" noProof="0" dirty="0">
                <a:ln>
                  <a:noFill/>
                </a:ln>
                <a:solidFill>
                  <a:prstClr val="black"/>
                </a:solidFill>
                <a:effectLst/>
                <a:uLnTx/>
                <a:uFillTx/>
                <a:latin typeface="Calibri"/>
                <a:ea typeface="+mn-ea"/>
                <a:cs typeface="+mn-cs"/>
              </a:rPr>
              <a:t>solicitação formal de cotação</a:t>
            </a:r>
            <a:r>
              <a:rPr kumimoji="0" lang="pt-BR" sz="2400" b="0" i="0" u="none" strike="noStrike" kern="1200" cap="none" spc="0" normalizeH="0" baseline="0" noProof="0" dirty="0">
                <a:ln>
                  <a:noFill/>
                </a:ln>
                <a:solidFill>
                  <a:prstClr val="black"/>
                </a:solidFill>
                <a:effectLst/>
                <a:uLnTx/>
                <a:uFillTx/>
                <a:latin typeface="Calibri"/>
                <a:ea typeface="+mn-ea"/>
                <a:cs typeface="+mn-cs"/>
              </a:rPr>
              <a:t>, desde que seja apresentada </a:t>
            </a:r>
            <a:r>
              <a:rPr kumimoji="0" lang="pt-BR" sz="2400" b="1" i="0" u="sng" strike="noStrike" kern="1200" cap="none" spc="0" normalizeH="0" baseline="0" noProof="0" dirty="0">
                <a:ln>
                  <a:noFill/>
                </a:ln>
                <a:solidFill>
                  <a:prstClr val="black"/>
                </a:solidFill>
                <a:effectLst/>
                <a:uLnTx/>
                <a:uFillTx/>
                <a:latin typeface="Calibri"/>
                <a:ea typeface="+mn-ea"/>
                <a:cs typeface="+mn-cs"/>
              </a:rPr>
              <a:t>justificativa da escolha </a:t>
            </a:r>
            <a:r>
              <a:rPr kumimoji="0" lang="pt-BR" sz="2400" b="0" i="0" u="none" strike="noStrike" kern="1200" cap="none" spc="0" normalizeH="0" baseline="0" noProof="0" dirty="0">
                <a:ln>
                  <a:noFill/>
                </a:ln>
                <a:solidFill>
                  <a:prstClr val="black"/>
                </a:solidFill>
                <a:effectLst/>
                <a:uLnTx/>
                <a:uFillTx/>
                <a:latin typeface="Calibri"/>
                <a:ea typeface="+mn-ea"/>
                <a:cs typeface="+mn-cs"/>
              </a:rPr>
              <a:t>desses fornecedores e que não tenham sido obtidos os orçamentos com mais de 6 (seis) meses de antecedência da data de divulgação do edital;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5" name="Retângulo 4"/>
          <p:cNvSpPr/>
          <p:nvPr/>
        </p:nvSpPr>
        <p:spPr>
          <a:xfrm>
            <a:off x="332935" y="3896751"/>
            <a:ext cx="11315114" cy="2308324"/>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Consulta direta a pelo menos 3 fornecedores. O dispositivo estabelece requisitos restritivos quanto à escolha da Administração, visando evitar práticas reprováveis Nesse sentido, exige-se que seja devidamente motivada a escolha do fornecedor, evidenciando os atributos do sujeito que lhe dão confiabilidade.</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Lembrando que os orçamentos não podem ser obtidos há mais de 6 meses contados até a divulgação do edital</a:t>
            </a:r>
          </a:p>
        </p:txBody>
      </p:sp>
    </p:spTree>
    <p:extLst>
      <p:ext uri="{BB962C8B-B14F-4D97-AF65-F5344CB8AC3E}">
        <p14:creationId xmlns:p14="http://schemas.microsoft.com/office/powerpoint/2010/main" val="3579502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65760" y="2061989"/>
            <a:ext cx="11366695"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V - pesquisa na base nacional de notas fiscais eletrônicas, na forma de regulamento.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5" name="Retângulo 4"/>
          <p:cNvSpPr/>
          <p:nvPr/>
        </p:nvSpPr>
        <p:spPr>
          <a:xfrm>
            <a:off x="403273" y="2831012"/>
            <a:ext cx="5547361" cy="32624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Modalidade de consulta interessante e inovadora. No entanto, o Professor Marçal </a:t>
            </a:r>
            <a:r>
              <a:rPr kumimoji="0" lang="pt-BR" sz="2400" b="0" i="0" u="none" strike="noStrike" kern="1200" cap="none" spc="0" normalizeH="0" baseline="0" noProof="0" dirty="0" err="1">
                <a:ln>
                  <a:noFill/>
                </a:ln>
                <a:solidFill>
                  <a:prstClr val="black"/>
                </a:solidFill>
                <a:effectLst/>
                <a:uLnTx/>
                <a:uFillTx/>
                <a:latin typeface="Calibri"/>
                <a:ea typeface="+mn-ea"/>
                <a:cs typeface="+mn-cs"/>
              </a:rPr>
              <a:t>Justen</a:t>
            </a:r>
            <a:r>
              <a:rPr kumimoji="0" lang="pt-BR" sz="2400" b="0" i="0" u="none" strike="noStrike" kern="1200" cap="none" spc="0" normalizeH="0" baseline="0" noProof="0" dirty="0">
                <a:ln>
                  <a:noFill/>
                </a:ln>
                <a:solidFill>
                  <a:prstClr val="black"/>
                </a:solidFill>
                <a:effectLst/>
                <a:uLnTx/>
                <a:uFillTx/>
                <a:latin typeface="Calibri"/>
                <a:ea typeface="+mn-ea"/>
                <a:cs typeface="+mn-cs"/>
              </a:rPr>
              <a:t> Filho nota que sua implementação pode vira ser problemática, pois </a:t>
            </a:r>
            <a:r>
              <a:rPr kumimoji="0" lang="pt-BR" sz="2400" b="1" i="0" u="none" strike="noStrike" kern="1200" cap="none" spc="0" normalizeH="0" baseline="0" noProof="0" dirty="0">
                <a:ln>
                  <a:noFill/>
                </a:ln>
                <a:solidFill>
                  <a:prstClr val="black"/>
                </a:solidFill>
                <a:effectLst/>
                <a:uLnTx/>
                <a:uFillTx/>
                <a:latin typeface="Calibri"/>
                <a:ea typeface="+mn-ea"/>
                <a:cs typeface="+mn-cs"/>
              </a:rPr>
              <a:t>as notas fiscais constantes desses bancos de dados geralmente não dispõem de maiores características quanto ao objeto </a:t>
            </a:r>
            <a:r>
              <a:rPr kumimoji="0" lang="pt-BR" sz="2400" b="0" i="0" u="none" strike="noStrike" kern="1200" cap="none" spc="0" normalizeH="0" baseline="0" noProof="0" dirty="0">
                <a:ln>
                  <a:noFill/>
                </a:ln>
                <a:solidFill>
                  <a:prstClr val="black"/>
                </a:solidFill>
                <a:effectLst/>
                <a:uLnTx/>
                <a:uFillTx/>
                <a:latin typeface="Calibri"/>
                <a:ea typeface="+mn-ea"/>
                <a:cs typeface="+mn-cs"/>
              </a:rPr>
              <a:t>contratado. </a:t>
            </a:r>
            <a:r>
              <a:rPr kumimoji="0" lang="pt-BR" sz="14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387)</a:t>
            </a:r>
          </a:p>
        </p:txBody>
      </p:sp>
      <p:pic>
        <p:nvPicPr>
          <p:cNvPr id="6" name="Imagem 5" descr="nota parana.jpg"/>
          <p:cNvPicPr>
            <a:picLocks noChangeAspect="1"/>
          </p:cNvPicPr>
          <p:nvPr/>
        </p:nvPicPr>
        <p:blipFill>
          <a:blip r:embed="rId3" cstate="print"/>
          <a:stretch>
            <a:fillRect/>
          </a:stretch>
        </p:blipFill>
        <p:spPr>
          <a:xfrm>
            <a:off x="6963509" y="2531645"/>
            <a:ext cx="3966234" cy="3714410"/>
          </a:xfrm>
          <a:prstGeom prst="rect">
            <a:avLst/>
          </a:prstGeom>
        </p:spPr>
      </p:pic>
    </p:spTree>
    <p:extLst>
      <p:ext uri="{BB962C8B-B14F-4D97-AF65-F5344CB8AC3E}">
        <p14:creationId xmlns:p14="http://schemas.microsoft.com/office/powerpoint/2010/main" val="364768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8B9-A1A0-4B6C-741C-0446DD1B117B}"/>
              </a:ext>
            </a:extLst>
          </p:cNvPr>
          <p:cNvSpPr>
            <a:spLocks noGrp="1"/>
          </p:cNvSpPr>
          <p:nvPr>
            <p:ph type="title"/>
          </p:nvPr>
        </p:nvSpPr>
        <p:spPr>
          <a:xfrm>
            <a:off x="738612" y="681038"/>
            <a:ext cx="10515600" cy="658876"/>
          </a:xfrm>
        </p:spPr>
        <p:txBody>
          <a:bodyPr>
            <a:normAutofit/>
          </a:bodyPr>
          <a:lstStyle/>
          <a:p>
            <a:pPr algn="ctr"/>
            <a:r>
              <a:rPr lang="pt-BR" sz="4000" dirty="0"/>
              <a:t>Cotação de preços e inexigibilidade</a:t>
            </a:r>
          </a:p>
        </p:txBody>
      </p:sp>
      <p:sp>
        <p:nvSpPr>
          <p:cNvPr id="6" name="Espaço Reservado para Conteúdo 5">
            <a:extLst>
              <a:ext uri="{FF2B5EF4-FFF2-40B4-BE49-F238E27FC236}">
                <a16:creationId xmlns:a16="http://schemas.microsoft.com/office/drawing/2014/main" id="{2937CBB5-E78F-0F43-A701-0CD6351E4AAE}"/>
              </a:ext>
            </a:extLst>
          </p:cNvPr>
          <p:cNvSpPr>
            <a:spLocks noGrp="1"/>
          </p:cNvSpPr>
          <p:nvPr>
            <p:ph idx="1"/>
          </p:nvPr>
        </p:nvSpPr>
        <p:spPr>
          <a:xfrm>
            <a:off x="738612" y="1602463"/>
            <a:ext cx="10515600" cy="4755475"/>
          </a:xfrm>
        </p:spPr>
        <p:txBody>
          <a:bodyPr>
            <a:normAutofit fontScale="92500"/>
          </a:bodyPr>
          <a:lstStyle/>
          <a:p>
            <a:pPr marL="0" indent="0" algn="just">
              <a:buNone/>
            </a:pPr>
            <a:r>
              <a:rPr lang="pt-BR" sz="2800" dirty="0"/>
              <a:t>Consulta: "A realização de prévia pesquisa ao mercado, mediante cotação com diversos  fornecedores para cursos de treinamento e aperfeiçoamento, inviabiliza a posterior  contratação por inexigibilidade, no regime da Lei 8.666/93? E no regime da Lei  14.133/21?</a:t>
            </a:r>
            <a:endParaRPr lang="pt-BR" dirty="0"/>
          </a:p>
          <a:p>
            <a:pPr marL="0" indent="0" algn="just">
              <a:buNone/>
            </a:pPr>
            <a:endParaRPr lang="pt-BR" dirty="0"/>
          </a:p>
          <a:p>
            <a:pPr marL="0" indent="0" algn="just">
              <a:buNone/>
            </a:pPr>
            <a:r>
              <a:rPr lang="pt-BR" dirty="0"/>
              <a:t>Resposta: A simples pesquisa prévia de preços, entendida como cotação com  fornecedores, - aqui despicienda, exigindo-se apenas justificativa do preço -  não desnatura a inexigibilidade de licitação para a contratação de serviços  técnicos especializados, quando presentes, de forma concomitante, os requisitos  que autorizam o seu reconhecimento, quais sejam: (i) serviços técnicos listados  em lei; (</a:t>
            </a:r>
            <a:r>
              <a:rPr lang="pt-BR" dirty="0" err="1"/>
              <a:t>ii</a:t>
            </a:r>
            <a:r>
              <a:rPr lang="pt-BR" dirty="0"/>
              <a:t>) notória especialização; e (</a:t>
            </a:r>
            <a:r>
              <a:rPr lang="pt-BR" dirty="0" err="1"/>
              <a:t>ii</a:t>
            </a:r>
            <a:r>
              <a:rPr lang="pt-BR" dirty="0"/>
              <a:t>) natureza singular do serviço a ser  prestado.  (ACÓRDÃO No 3215/23 - Tribunal Pleno)</a:t>
            </a:r>
          </a:p>
        </p:txBody>
      </p:sp>
      <p:pic>
        <p:nvPicPr>
          <p:cNvPr id="3" name="Imagem 2">
            <a:extLst>
              <a:ext uri="{FF2B5EF4-FFF2-40B4-BE49-F238E27FC236}">
                <a16:creationId xmlns:a16="http://schemas.microsoft.com/office/drawing/2014/main" id="{7E550841-BEFA-9CA1-4492-1DFCE7B2361B}"/>
              </a:ext>
            </a:extLst>
          </p:cNvPr>
          <p:cNvPicPr>
            <a:picLocks noChangeAspect="1"/>
          </p:cNvPicPr>
          <p:nvPr/>
        </p:nvPicPr>
        <p:blipFill>
          <a:blip r:embed="rId3"/>
          <a:stretch>
            <a:fillRect/>
          </a:stretch>
        </p:blipFill>
        <p:spPr>
          <a:xfrm>
            <a:off x="9545371" y="5991225"/>
            <a:ext cx="2646629" cy="866775"/>
          </a:xfrm>
          <a:prstGeom prst="rect">
            <a:avLst/>
          </a:prstGeom>
        </p:spPr>
      </p:pic>
    </p:spTree>
    <p:extLst>
      <p:ext uri="{BB962C8B-B14F-4D97-AF65-F5344CB8AC3E}">
        <p14:creationId xmlns:p14="http://schemas.microsoft.com/office/powerpoint/2010/main" val="2368530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marL="514350" indent="-514350" algn="ctr"/>
            <a:r>
              <a:rPr lang="pt-BR" sz="3600" b="1" dirty="0"/>
              <a:t>TCE-PR multa secretários municipais de Arapoti por irregularidades em licitação Municipal</a:t>
            </a:r>
          </a:p>
        </p:txBody>
      </p:sp>
      <p:sp>
        <p:nvSpPr>
          <p:cNvPr id="3" name="Espaço Reservado para Conteúdo 2"/>
          <p:cNvSpPr>
            <a:spLocks noGrp="1"/>
          </p:cNvSpPr>
          <p:nvPr>
            <p:ph idx="1"/>
          </p:nvPr>
        </p:nvSpPr>
        <p:spPr>
          <a:xfrm>
            <a:off x="409713" y="2055138"/>
            <a:ext cx="8200134" cy="4087638"/>
          </a:xfrm>
        </p:spPr>
        <p:txBody>
          <a:bodyPr>
            <a:noAutofit/>
          </a:bodyPr>
          <a:lstStyle/>
          <a:p>
            <a:pPr algn="just">
              <a:buNone/>
            </a:pPr>
            <a:r>
              <a:rPr lang="pt-BR" sz="1800" dirty="0">
                <a:latin typeface="Calibri" panose="020F0502020204030204" pitchFamily="34" charset="0"/>
                <a:ea typeface="Calibri" panose="020F0502020204030204" pitchFamily="34" charset="0"/>
                <a:cs typeface="Times New Roman" panose="02020603050405020304" pitchFamily="18" charset="0"/>
              </a:rPr>
              <a:t>	O Pleno do Tribunal de Contas do Estado do Paraná (TCE-PR) </a:t>
            </a:r>
            <a:r>
              <a:rPr lang="pt-BR" sz="1800" b="1" dirty="0">
                <a:latin typeface="Calibri" panose="020F0502020204030204" pitchFamily="34" charset="0"/>
                <a:ea typeface="Calibri" panose="020F0502020204030204" pitchFamily="34" charset="0"/>
                <a:cs typeface="Times New Roman" panose="02020603050405020304" pitchFamily="18" charset="0"/>
              </a:rPr>
              <a:t>multou individualmente em R$ 5.396,00 </a:t>
            </a:r>
            <a:r>
              <a:rPr lang="pt-BR" sz="1800" dirty="0">
                <a:latin typeface="Calibri" panose="020F0502020204030204" pitchFamily="34" charset="0"/>
                <a:ea typeface="Calibri" panose="020F0502020204030204" pitchFamily="34" charset="0"/>
                <a:cs typeface="Times New Roman" panose="02020603050405020304" pitchFamily="18" charset="0"/>
              </a:rPr>
              <a:t>os secretários da Fazenda e de Administração do Município de Arapoti, na Região dos Campos Gerais. Fábio Lopes Sampaio e Luís Antônio Bispo foram sancionados em função da irregularidade da pesquisa de preços utilizada no Pregão Eletrônico nº 13/2023, voltado à contratação de software de gestão pública. </a:t>
            </a:r>
          </a:p>
          <a:p>
            <a:pPr algn="jus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	Em relação à pesquisa de preços, os integrantes do Tribunal Pleno deram razão à representante. </a:t>
            </a:r>
            <a:r>
              <a:rPr lang="pt-BR" sz="1800" b="1" dirty="0">
                <a:effectLst/>
                <a:latin typeface="Calibri" panose="020F0502020204030204" pitchFamily="34" charset="0"/>
                <a:ea typeface="Calibri" panose="020F0502020204030204" pitchFamily="34" charset="0"/>
                <a:cs typeface="Times New Roman" panose="02020603050405020304" pitchFamily="18" charset="0"/>
              </a:rPr>
              <a:t>Eles observaram que a prefeitura realizou apenas uma cotação de preços que abrangeu todos os itens licitados, bem como que foram usadas apenas duas cotações obtidas com fornecedores, algo insuficiente para compor uma cesta de preços diversificada e adequada.</a:t>
            </a:r>
          </a:p>
          <a:p>
            <a:pPr algn="jus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a:t>
            </a:r>
            <a:r>
              <a:rPr lang="pt-BR" sz="1800" b="1" i="0" u="none" strike="noStrike" kern="1200" dirty="0">
                <a:solidFill>
                  <a:srgbClr val="000000"/>
                </a:solidFill>
                <a:effectLst/>
                <a:latin typeface="Calibri" panose="020F0502020204030204" pitchFamily="34" charset="0"/>
              </a:rPr>
              <a:t>Processo</a:t>
            </a:r>
            <a:r>
              <a:rPr lang="pt-BR" sz="1800" b="0" i="0" u="none" strike="noStrike" kern="1200" dirty="0">
                <a:solidFill>
                  <a:srgbClr val="000000"/>
                </a:solidFill>
                <a:effectLst/>
                <a:latin typeface="Calibri" panose="020F0502020204030204" pitchFamily="34" charset="0"/>
              </a:rPr>
              <a:t> </a:t>
            </a:r>
            <a:r>
              <a:rPr lang="pt-BR" sz="1800" b="1" i="0" u="none" strike="noStrike" kern="1200" dirty="0">
                <a:solidFill>
                  <a:srgbClr val="000000"/>
                </a:solidFill>
                <a:effectLst/>
                <a:latin typeface="Calibri" panose="020F0502020204030204" pitchFamily="34" charset="0"/>
              </a:rPr>
              <a:t>nº</a:t>
            </a:r>
            <a:r>
              <a:rPr lang="pt-BR" sz="1800" b="0" i="0" u="none" strike="noStrike" kern="1200" dirty="0">
                <a:solidFill>
                  <a:srgbClr val="000000"/>
                </a:solidFill>
                <a:effectLst/>
                <a:latin typeface="Calibri" panose="020F0502020204030204" pitchFamily="34" charset="0"/>
              </a:rPr>
              <a:t>: 223197/23 – Acórdão 321/24 – Tribunal Pleno. Rel. Cons. Maurício Requião de Mello e Silva</a:t>
            </a:r>
            <a:r>
              <a:rPr lang="pt-BR"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500" dirty="0">
                <a:effectLst/>
                <a:latin typeface="Calibri" panose="020F0502020204030204" pitchFamily="34" charset="0"/>
                <a:ea typeface="Calibri" panose="020F0502020204030204" pitchFamily="34" charset="0"/>
                <a:cs typeface="Times New Roman" panose="02020603050405020304" pitchFamily="18" charset="0"/>
              </a:rPr>
              <a:t>https://www1.tce.pr.gov.br/noticias/tce-pr-multa-secretarios-municipais-de-arapoti-por-irregularidades-em-licitacao/11152/N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29323" y="2403408"/>
            <a:ext cx="2743200" cy="866775"/>
          </a:xfrm>
          <a:prstGeom prst="rect">
            <a:avLst/>
          </a:prstGeom>
        </p:spPr>
      </p:pic>
      <p:pic>
        <p:nvPicPr>
          <p:cNvPr id="4" name="Imagem 3">
            <a:extLst>
              <a:ext uri="{FF2B5EF4-FFF2-40B4-BE49-F238E27FC236}">
                <a16:creationId xmlns:a16="http://schemas.microsoft.com/office/drawing/2014/main" id="{2AD4BDBD-D0D1-EB6D-C216-70CE79FFEA77}"/>
              </a:ext>
            </a:extLst>
          </p:cNvPr>
          <p:cNvPicPr>
            <a:picLocks noChangeAspect="1"/>
          </p:cNvPicPr>
          <p:nvPr/>
        </p:nvPicPr>
        <p:blipFill>
          <a:blip r:embed="rId4"/>
          <a:stretch>
            <a:fillRect/>
          </a:stretch>
        </p:blipFill>
        <p:spPr>
          <a:xfrm>
            <a:off x="8609846" y="4130188"/>
            <a:ext cx="3582153" cy="2753780"/>
          </a:xfrm>
          <a:prstGeom prst="rect">
            <a:avLst/>
          </a:prstGeom>
        </p:spPr>
      </p:pic>
    </p:spTree>
    <p:extLst>
      <p:ext uri="{BB962C8B-B14F-4D97-AF65-F5344CB8AC3E}">
        <p14:creationId xmlns:p14="http://schemas.microsoft.com/office/powerpoint/2010/main" val="440232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marL="514350" indent="-514350" algn="ctr"/>
            <a:r>
              <a:rPr lang="pt-BR" sz="3600" b="1" dirty="0"/>
              <a:t>Formação de preços em licitação deve ser baseada em fontes variadas e confiáveis</a:t>
            </a:r>
          </a:p>
        </p:txBody>
      </p:sp>
      <p:sp>
        <p:nvSpPr>
          <p:cNvPr id="3" name="Espaço Reservado para Conteúdo 2"/>
          <p:cNvSpPr>
            <a:spLocks noGrp="1"/>
          </p:cNvSpPr>
          <p:nvPr>
            <p:ph idx="1"/>
          </p:nvPr>
        </p:nvSpPr>
        <p:spPr>
          <a:xfrm>
            <a:off x="409713" y="2055138"/>
            <a:ext cx="8200134" cy="4087638"/>
          </a:xfrm>
        </p:spPr>
        <p:txBody>
          <a:bodyPr>
            <a:noAutofit/>
          </a:bodyPr>
          <a:lstStyle/>
          <a:p>
            <a:pPr marL="0" indent="0" algn="just">
              <a:buNone/>
            </a:pPr>
            <a:r>
              <a:rPr lang="pt-BR" sz="1800" dirty="0">
                <a:latin typeface="+mj-lt"/>
              </a:rPr>
              <a:t>A formação de preços na fase interna de um procedimento licitatório </a:t>
            </a:r>
            <a:r>
              <a:rPr lang="pt-BR" sz="1800" b="1" dirty="0">
                <a:latin typeface="+mj-lt"/>
              </a:rPr>
              <a:t>deve ser precedida de ampla pesquisa</a:t>
            </a:r>
            <a:r>
              <a:rPr lang="pt-BR" sz="1800" dirty="0">
                <a:latin typeface="+mj-lt"/>
              </a:rPr>
              <a:t> junto ao mercado e a outros órgãos públicos [...]</a:t>
            </a:r>
          </a:p>
          <a:p>
            <a:pPr marL="0" indent="0" algn="just">
              <a:buNone/>
            </a:pPr>
            <a:r>
              <a:rPr lang="pt-BR" sz="1800" dirty="0">
                <a:latin typeface="+mj-lt"/>
              </a:rPr>
              <a:t>A determinação expedida pelos conselheiros orienta a administração municipal a, no caso de optar pela prorrogação do contrato resultante do referido pregão, realizar, de forma prévia e obrigatória</a:t>
            </a:r>
            <a:r>
              <a:rPr lang="pt-BR" sz="1800" b="1" dirty="0">
                <a:latin typeface="+mj-lt"/>
              </a:rPr>
              <a:t>, "uma nova e adequada pesquisa de preços, utilizando fontes diversas e confiáveis, com registros documentados da tentativa de obtenção das cotações e da justificativa dos valores adotados</a:t>
            </a:r>
            <a:r>
              <a:rPr lang="pt-BR" sz="1800" dirty="0">
                <a:latin typeface="+mj-lt"/>
              </a:rPr>
              <a:t>".</a:t>
            </a:r>
          </a:p>
          <a:p>
            <a:pPr marL="0" indent="0" algn="just">
              <a:buNone/>
            </a:pPr>
            <a:r>
              <a:rPr lang="pt-BR" sz="1800" dirty="0"/>
              <a:t>A medida foi adotada pelo TCE-PR diante do fato, </a:t>
            </a:r>
            <a:r>
              <a:rPr lang="pt-BR" sz="1800" b="1" dirty="0"/>
              <a:t>apontado pela representante, de a prefeitura haver se limitado a apresentar apenas um orçamento para definir o preço máximo da contratação</a:t>
            </a:r>
            <a:r>
              <a:rPr lang="pt-BR" sz="1800" dirty="0"/>
              <a:t>, descumprindo, dessa forma, o artigo 23 da Lei 14.133/2021) [...] que ordena a utilização de fontes variadas para fundamentar a formação de preços em processos licitatórios.</a:t>
            </a:r>
          </a:p>
          <a:p>
            <a:pPr marL="0" indent="0" algn="just">
              <a:buNone/>
            </a:pPr>
            <a:r>
              <a:rPr lang="pt-BR" sz="1800" dirty="0"/>
              <a:t>Em sua defesa, </a:t>
            </a:r>
            <a:r>
              <a:rPr lang="pt-BR" sz="1800" b="1" dirty="0"/>
              <a:t>o Município de Pinhão alegou que solicitou inicialmente orçamentos para quatro empresas, porém não obteve retorno</a:t>
            </a:r>
            <a:r>
              <a:rPr lang="pt-BR" sz="1800" dirty="0"/>
              <a:t>. </a:t>
            </a:r>
          </a:p>
          <a:p>
            <a:pPr algn="just">
              <a:buNone/>
            </a:pPr>
            <a:r>
              <a:rPr lang="pt-BR" sz="1500" dirty="0">
                <a:latin typeface="Calibri" panose="020F0502020204030204" pitchFamily="34" charset="0"/>
                <a:ea typeface="Calibri" panose="020F0502020204030204" pitchFamily="34" charset="0"/>
                <a:cs typeface="Times New Roman" panose="02020603050405020304" pitchFamily="18" charset="0"/>
              </a:rPr>
              <a:t>https://www1.tce.pr.gov.br/noticias/formacao-de-precos-em-licitacao-deve-ser-baseada-em-fontes-variadas-e-confiaveis/12270/N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29323" y="2403408"/>
            <a:ext cx="2743200" cy="866775"/>
          </a:xfrm>
          <a:prstGeom prst="rect">
            <a:avLst/>
          </a:prstGeom>
        </p:spPr>
      </p:pic>
      <p:pic>
        <p:nvPicPr>
          <p:cNvPr id="1026" name="Picture 2" descr="Uma ampla pesquisa de preços deve ser realizada p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986" y="4364195"/>
            <a:ext cx="3332014" cy="249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41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E503FBB7-DA1D-2AE6-0510-26444BAA1A1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4F15CD-9662-8675-34D6-4425BDE2DE2E}"/>
              </a:ext>
            </a:extLst>
          </p:cNvPr>
          <p:cNvSpPr>
            <a:spLocks noGrp="1"/>
          </p:cNvSpPr>
          <p:nvPr>
            <p:ph type="title"/>
          </p:nvPr>
        </p:nvSpPr>
        <p:spPr>
          <a:xfrm>
            <a:off x="678767" y="260623"/>
            <a:ext cx="10515600" cy="1268919"/>
          </a:xfrm>
        </p:spPr>
        <p:txBody>
          <a:bodyPr>
            <a:normAutofit/>
          </a:bodyPr>
          <a:lstStyle/>
          <a:p>
            <a:pPr algn="ctr">
              <a:lnSpc>
                <a:spcPct val="120000"/>
              </a:lnSpc>
              <a:spcBef>
                <a:spcPts val="0"/>
              </a:spcBef>
            </a:pPr>
            <a:r>
              <a:rPr lang="pt-BR" sz="3000" b="1" dirty="0"/>
              <a:t>DA COTAÇÃO CONCOMITANTE – IN SEGES/ME 65/21</a:t>
            </a:r>
          </a:p>
        </p:txBody>
      </p:sp>
      <p:sp>
        <p:nvSpPr>
          <p:cNvPr id="3" name="Espaço Reservado para Conteúdo 2">
            <a:extLst>
              <a:ext uri="{FF2B5EF4-FFF2-40B4-BE49-F238E27FC236}">
                <a16:creationId xmlns:a16="http://schemas.microsoft.com/office/drawing/2014/main" id="{06F464D3-7457-F143-AE01-56FC74B01988}"/>
              </a:ext>
            </a:extLst>
          </p:cNvPr>
          <p:cNvSpPr>
            <a:spLocks noGrp="1"/>
          </p:cNvSpPr>
          <p:nvPr>
            <p:ph idx="1"/>
          </p:nvPr>
        </p:nvSpPr>
        <p:spPr>
          <a:xfrm>
            <a:off x="597529" y="1529542"/>
            <a:ext cx="10915704" cy="4663028"/>
          </a:xfrm>
        </p:spPr>
        <p:txBody>
          <a:bodyPr>
            <a:noAutofit/>
          </a:bodyPr>
          <a:lstStyle/>
          <a:p>
            <a:pPr marL="0" indent="0" algn="just" fontAlgn="base">
              <a:buNone/>
            </a:pPr>
            <a:r>
              <a:rPr lang="pt-BR" b="1" dirty="0">
                <a:latin typeface="+mj-lt"/>
              </a:rPr>
              <a:t>§ 4º </a:t>
            </a:r>
            <a:r>
              <a:rPr lang="pt-BR" dirty="0">
                <a:latin typeface="+mj-lt"/>
              </a:rPr>
              <a:t>Na hipótese de dispensa de licitação com base nos incisos I e II do art. 75 da Lei nº 14.133, de 1º de abril de 2021, </a:t>
            </a:r>
            <a:r>
              <a:rPr lang="pt-BR" b="1" dirty="0">
                <a:latin typeface="+mj-lt"/>
              </a:rPr>
              <a:t>a estimativa de preços de que trata o caput poderá ser realizada concomitantemente à seleção da proposta economicamente mais vantajosa</a:t>
            </a:r>
            <a:r>
              <a:rPr lang="pt-BR" dirty="0">
                <a:latin typeface="+mj-lt"/>
              </a:rPr>
              <a:t>.</a:t>
            </a:r>
          </a:p>
          <a:p>
            <a:pPr marL="0" indent="0" algn="just" fontAlgn="base">
              <a:buNone/>
            </a:pPr>
            <a:r>
              <a:rPr lang="pt-BR" b="1" dirty="0">
                <a:latin typeface="+mj-lt"/>
              </a:rPr>
              <a:t>§ 5º </a:t>
            </a:r>
            <a:r>
              <a:rPr lang="pt-BR" dirty="0">
                <a:latin typeface="+mj-lt"/>
              </a:rPr>
              <a:t>O procedimento do § 4º será realizado por meio de solicitação formal de cotações a fornecedores.</a:t>
            </a:r>
          </a:p>
          <a:p>
            <a:pPr marL="0" indent="0" algn="just" fontAlgn="base">
              <a:buNone/>
            </a:pPr>
            <a:endParaRPr lang="pt-BR" sz="2200" dirty="0"/>
          </a:p>
        </p:txBody>
      </p:sp>
      <p:sp>
        <p:nvSpPr>
          <p:cNvPr id="4" name="CaixaDeTexto 3">
            <a:extLst>
              <a:ext uri="{FF2B5EF4-FFF2-40B4-BE49-F238E27FC236}">
                <a16:creationId xmlns:a16="http://schemas.microsoft.com/office/drawing/2014/main" id="{A842735D-8059-4F22-249E-845BCAE77500}"/>
              </a:ext>
            </a:extLst>
          </p:cNvPr>
          <p:cNvSpPr txBox="1"/>
          <p:nvPr/>
        </p:nvSpPr>
        <p:spPr>
          <a:xfrm>
            <a:off x="0" y="6488668"/>
            <a:ext cx="7065818"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C326F"/>
                </a:solidFill>
                <a:effectLst/>
                <a:uLnTx/>
                <a:uFillTx/>
                <a:latin typeface="rawline"/>
                <a:ea typeface="+mn-ea"/>
                <a:cs typeface="+mn-cs"/>
              </a:rPr>
              <a:t>INSTRUÇÃO NORMATIVA SEGES/ME Nº 65, DE 7 DE JULHO DE 2021</a:t>
            </a:r>
          </a:p>
        </p:txBody>
      </p:sp>
    </p:spTree>
    <p:extLst>
      <p:ext uri="{BB962C8B-B14F-4D97-AF65-F5344CB8AC3E}">
        <p14:creationId xmlns:p14="http://schemas.microsoft.com/office/powerpoint/2010/main" val="3123428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5949" y="2690313"/>
            <a:ext cx="10515600" cy="1325563"/>
          </a:xfrm>
        </p:spPr>
        <p:txBody>
          <a:bodyPr>
            <a:noAutofit/>
          </a:bodyPr>
          <a:lstStyle/>
          <a:p>
            <a:pPr algn="ctr"/>
            <a:r>
              <a:rPr lang="pt-BR" sz="4800" b="1" dirty="0"/>
              <a:t>Verificação da existência de dotação orçamentária</a:t>
            </a:r>
          </a:p>
        </p:txBody>
      </p:sp>
    </p:spTree>
    <p:extLst>
      <p:ext uri="{BB962C8B-B14F-4D97-AF65-F5344CB8AC3E}">
        <p14:creationId xmlns:p14="http://schemas.microsoft.com/office/powerpoint/2010/main" val="82953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7641"/>
            <a:ext cx="10134600" cy="1325563"/>
          </a:xfrm>
        </p:spPr>
        <p:txBody>
          <a:bodyPr/>
          <a:lstStyle/>
          <a:p>
            <a:pPr algn="ctr"/>
            <a:endParaRPr lang="pt-BR" dirty="0"/>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728254" y="6224860"/>
            <a:ext cx="10354491" cy="4770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2">
            <a:extLst>
              <a:ext uri="{FF2B5EF4-FFF2-40B4-BE49-F238E27FC236}">
                <a16:creationId xmlns:a16="http://schemas.microsoft.com/office/drawing/2014/main" id="{FF470E9D-41E6-453F-9956-F71FDD8DE9A4}"/>
              </a:ext>
            </a:extLst>
          </p:cNvPr>
          <p:cNvPicPr>
            <a:picLocks noChangeAspect="1" noChangeArrowheads="1"/>
          </p:cNvPicPr>
          <p:nvPr/>
        </p:nvPicPr>
        <p:blipFill>
          <a:blip r:embed="rId3" cstate="print"/>
          <a:srcRect/>
          <a:stretch>
            <a:fillRect/>
          </a:stretch>
        </p:blipFill>
        <p:spPr bwMode="auto">
          <a:xfrm>
            <a:off x="1" y="-21051"/>
            <a:ext cx="12192000" cy="6888786"/>
          </a:xfrm>
          <a:prstGeom prst="rect">
            <a:avLst/>
          </a:prstGeom>
          <a:noFill/>
          <a:ln w="9525">
            <a:noFill/>
            <a:miter lim="800000"/>
            <a:headEnd/>
            <a:tailEnd/>
          </a:ln>
        </p:spPr>
      </p:pic>
    </p:spTree>
    <p:extLst>
      <p:ext uri="{BB962C8B-B14F-4D97-AF65-F5344CB8AC3E}">
        <p14:creationId xmlns:p14="http://schemas.microsoft.com/office/powerpoint/2010/main" val="1518250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a:t>Parecerista</a:t>
            </a:r>
            <a:r>
              <a:rPr lang="pt-BR" dirty="0"/>
              <a:t> Contábil</a:t>
            </a:r>
          </a:p>
        </p:txBody>
      </p:sp>
      <p:sp>
        <p:nvSpPr>
          <p:cNvPr id="3" name="Espaço Reservado para Conteúdo 2"/>
          <p:cNvSpPr>
            <a:spLocks noGrp="1"/>
          </p:cNvSpPr>
          <p:nvPr>
            <p:ph idx="1"/>
          </p:nvPr>
        </p:nvSpPr>
        <p:spPr>
          <a:xfrm>
            <a:off x="222069" y="1316174"/>
            <a:ext cx="5329645" cy="1962603"/>
          </a:xfrm>
          <a:ln>
            <a:solidFill>
              <a:schemeClr val="tx1"/>
            </a:solidFill>
          </a:ln>
        </p:spPr>
        <p:txBody>
          <a:bodyPr>
            <a:normAutofit/>
          </a:bodyPr>
          <a:lstStyle/>
          <a:p>
            <a:pPr algn="just"/>
            <a:r>
              <a:rPr lang="pt-BR" sz="2400" dirty="0"/>
              <a:t> Art. 167 - CF. São vedados:</a:t>
            </a:r>
          </a:p>
          <a:p>
            <a:pPr algn="just"/>
            <a:r>
              <a:rPr lang="pt-BR" sz="2400" dirty="0"/>
              <a:t>II - a realização de despesas ou a assunção de obrigações diretas que excedam os créditos orçamentários ou adicionais.</a:t>
            </a:r>
            <a:endParaRPr lang="pt-BR" dirty="0"/>
          </a:p>
        </p:txBody>
      </p:sp>
      <p:sp>
        <p:nvSpPr>
          <p:cNvPr id="4" name="CaixaDeTexto 3"/>
          <p:cNvSpPr txBox="1"/>
          <p:nvPr/>
        </p:nvSpPr>
        <p:spPr>
          <a:xfrm>
            <a:off x="1110343" y="1645920"/>
            <a:ext cx="10006148"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tângulo 4"/>
          <p:cNvSpPr/>
          <p:nvPr/>
        </p:nvSpPr>
        <p:spPr>
          <a:xfrm>
            <a:off x="5743302" y="1334477"/>
            <a:ext cx="6096000" cy="4739759"/>
          </a:xfrm>
          <a:prstGeom prst="rect">
            <a:avLst/>
          </a:prstGeom>
          <a:ln>
            <a:solidFill>
              <a:schemeClr val="tx1"/>
            </a:solidFill>
          </a:ln>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O parecer contábil deve indicar: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Se existe dotação orçamentária para fazer frente à despesa a ser realizada;</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Se existe recursos de ordem financeira para fazer o pagamento decorrente da contratação;</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Se houve alguma despesa realizada nessa licitação, bem como o seu respectivo valor, e;</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Indicar a dotação que irá ser utilizada para efetuar a despesa.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tângulo 5"/>
          <p:cNvSpPr/>
          <p:nvPr/>
        </p:nvSpPr>
        <p:spPr>
          <a:xfrm>
            <a:off x="226423" y="3579222"/>
            <a:ext cx="5429794" cy="2462213"/>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Art. 40. O planejamento de compras deverá considerar a expectativa de consumo anual e observar o seguinte: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V - atendimento aos </a:t>
            </a:r>
            <a:r>
              <a:rPr kumimoji="0" lang="pt-BR" sz="2200" b="1" i="0" u="sng" strike="noStrike" kern="1200" cap="none" spc="0" normalizeH="0" baseline="0" noProof="0" dirty="0">
                <a:ln>
                  <a:noFill/>
                </a:ln>
                <a:solidFill>
                  <a:prstClr val="black"/>
                </a:solidFill>
                <a:effectLst/>
                <a:uLnTx/>
                <a:uFillTx/>
                <a:latin typeface="Calibri"/>
                <a:ea typeface="+mn-ea"/>
                <a:cs typeface="+mn-cs"/>
              </a:rPr>
              <a:t>princípios</a:t>
            </a:r>
            <a:r>
              <a:rPr kumimoji="0" lang="pt-BR" sz="2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c) </a:t>
            </a:r>
            <a:r>
              <a:rPr kumimoji="0" lang="pt-BR" sz="2200" b="1" i="0" u="none" strike="noStrike" kern="1200" cap="none" spc="0" normalizeH="0" baseline="0" noProof="0" dirty="0">
                <a:ln>
                  <a:noFill/>
                </a:ln>
                <a:solidFill>
                  <a:prstClr val="black"/>
                </a:solidFill>
                <a:effectLst/>
                <a:uLnTx/>
                <a:uFillTx/>
                <a:latin typeface="Calibri"/>
                <a:ea typeface="+mn-ea"/>
                <a:cs typeface="+mn-cs"/>
              </a:rPr>
              <a:t>da responsabilidade fiscal</a:t>
            </a:r>
            <a:r>
              <a:rPr kumimoji="0" lang="pt-BR" sz="2200" b="0" i="0" u="none" strike="noStrike" kern="1200" cap="none" spc="0" normalizeH="0" baseline="0" noProof="0" dirty="0">
                <a:ln>
                  <a:noFill/>
                </a:ln>
                <a:solidFill>
                  <a:prstClr val="black"/>
                </a:solidFill>
                <a:effectLst/>
                <a:uLnTx/>
                <a:uFillTx/>
                <a:latin typeface="Calibri"/>
                <a:ea typeface="+mn-ea"/>
                <a:cs typeface="+mn-cs"/>
              </a:rPr>
              <a:t>, mediante a comparação da despesa estimada com a prevista no orçamento.</a:t>
            </a:r>
          </a:p>
        </p:txBody>
      </p:sp>
    </p:spTree>
    <p:extLst>
      <p:ext uri="{BB962C8B-B14F-4D97-AF65-F5344CB8AC3E}">
        <p14:creationId xmlns:p14="http://schemas.microsoft.com/office/powerpoint/2010/main" val="3292016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Parecer</a:t>
            </a:r>
            <a:r>
              <a:rPr lang="pt-BR" sz="4400" dirty="0">
                <a:effectLst/>
                <a:latin typeface="Calibri" panose="020F0502020204030204" pitchFamily="34" charset="0"/>
                <a:ea typeface="Calibri" panose="020F0502020204030204" pitchFamily="34" charset="0"/>
                <a:cs typeface="Times New Roman" panose="02020603050405020304" pitchFamily="18" charset="0"/>
              </a:rPr>
              <a:t> Jurídico</a:t>
            </a:r>
          </a:p>
        </p:txBody>
      </p:sp>
    </p:spTree>
    <p:extLst>
      <p:ext uri="{BB962C8B-B14F-4D97-AF65-F5344CB8AC3E}">
        <p14:creationId xmlns:p14="http://schemas.microsoft.com/office/powerpoint/2010/main" val="2142387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Conteúdo do Parecer Jurídico</a:t>
            </a:r>
          </a:p>
        </p:txBody>
      </p:sp>
      <p:sp>
        <p:nvSpPr>
          <p:cNvPr id="3" name="Espaço Reservado para Conteúdo 2"/>
          <p:cNvSpPr>
            <a:spLocks noGrp="1"/>
          </p:cNvSpPr>
          <p:nvPr>
            <p:ph idx="1"/>
          </p:nvPr>
        </p:nvSpPr>
        <p:spPr>
          <a:xfrm>
            <a:off x="326571" y="1433739"/>
            <a:ext cx="11665132" cy="1035141"/>
          </a:xfrm>
          <a:ln>
            <a:solidFill>
              <a:schemeClr val="tx1"/>
            </a:solidFill>
          </a:ln>
        </p:spPr>
        <p:txBody>
          <a:bodyPr>
            <a:normAutofit lnSpcReduction="10000"/>
          </a:bodyPr>
          <a:lstStyle/>
          <a:p>
            <a:pPr algn="just">
              <a:buNone/>
            </a:pPr>
            <a:r>
              <a:rPr lang="pt-BR" sz="2500" dirty="0"/>
              <a:t>	Nos termos do artigo 53, antes de publicar o edital, </a:t>
            </a:r>
            <a:r>
              <a:rPr lang="pt-BR" sz="2500" b="1" dirty="0">
                <a:solidFill>
                  <a:srgbClr val="FF0000"/>
                </a:solidFill>
              </a:rPr>
              <a:t>O PROCESSO LICITATÓRIO SEGUIRÁ </a:t>
            </a:r>
            <a:r>
              <a:rPr lang="pt-BR" sz="2500" dirty="0"/>
              <a:t>para o órgão de assessoramento jurídico da Administração para emissão de parecer como forma de </a:t>
            </a:r>
            <a:r>
              <a:rPr lang="pt-BR" sz="2500" b="1" dirty="0">
                <a:solidFill>
                  <a:srgbClr val="FF0000"/>
                </a:solidFill>
              </a:rPr>
              <a:t>CONTROLE PRÉVIO DE LEGALIDADE</a:t>
            </a:r>
            <a:r>
              <a:rPr lang="pt-BR" sz="2500" dirty="0"/>
              <a:t>.</a:t>
            </a:r>
          </a:p>
          <a:p>
            <a:pPr algn="just">
              <a:lnSpc>
                <a:spcPct val="120000"/>
              </a:lnSpc>
              <a:spcBef>
                <a:spcPts val="0"/>
              </a:spcBef>
              <a:buNone/>
            </a:pPr>
            <a:endParaRPr lang="pt-BR" sz="4000" dirty="0"/>
          </a:p>
        </p:txBody>
      </p:sp>
      <p:sp>
        <p:nvSpPr>
          <p:cNvPr id="4" name="Retângulo 3"/>
          <p:cNvSpPr/>
          <p:nvPr/>
        </p:nvSpPr>
        <p:spPr>
          <a:xfrm>
            <a:off x="370115" y="2664824"/>
            <a:ext cx="11621587" cy="3539430"/>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O </a:t>
            </a:r>
            <a:r>
              <a:rPr kumimoji="0" lang="pt-BR" sz="2800" b="0" i="0" u="none" strike="noStrike" kern="1200" cap="none" spc="0" normalizeH="0" baseline="0" noProof="0" dirty="0" err="1">
                <a:ln>
                  <a:noFill/>
                </a:ln>
                <a:solidFill>
                  <a:prstClr val="black"/>
                </a:solidFill>
                <a:effectLst/>
                <a:uLnTx/>
                <a:uFillTx/>
                <a:latin typeface="Calibri"/>
                <a:ea typeface="+mn-ea"/>
                <a:cs typeface="+mn-cs"/>
              </a:rPr>
              <a:t>Parecerista</a:t>
            </a:r>
            <a:r>
              <a:rPr kumimoji="0" lang="pt-BR" sz="2800" b="0" i="0" u="none" strike="noStrike" kern="1200" cap="none" spc="0" normalizeH="0" baseline="0" noProof="0" dirty="0">
                <a:ln>
                  <a:noFill/>
                </a:ln>
                <a:solidFill>
                  <a:prstClr val="black"/>
                </a:solidFill>
                <a:effectLst/>
                <a:uLnTx/>
                <a:uFillTx/>
                <a:latin typeface="Calibri"/>
                <a:ea typeface="+mn-ea"/>
                <a:cs typeface="+mn-cs"/>
              </a:rPr>
              <a:t> deve:</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apreciar o processo licitatório conforme critérios objetivos prévios de atribuição de prioridade;</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redigir sua manifestação em </a:t>
            </a:r>
            <a:r>
              <a:rPr kumimoji="0" lang="pt-BR" sz="2800" b="1" i="0" u="none" strike="noStrike" kern="1200" cap="none" spc="0" normalizeH="0" baseline="0" noProof="0" dirty="0">
                <a:ln>
                  <a:noFill/>
                </a:ln>
                <a:solidFill>
                  <a:prstClr val="black"/>
                </a:solidFill>
                <a:effectLst/>
                <a:uLnTx/>
                <a:uFillTx/>
                <a:latin typeface="Calibri"/>
                <a:ea typeface="+mn-ea"/>
                <a:cs typeface="+mn-cs"/>
              </a:rPr>
              <a:t>linguagem simples e compreensível e de forma clara e objetiva</a:t>
            </a:r>
            <a:r>
              <a:rPr kumimoji="0" lang="pt-B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apreciar todos os elementos indispensáveis à contratação;</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expor os pressupostos </a:t>
            </a:r>
            <a:r>
              <a:rPr kumimoji="0" lang="pt-BR" sz="2800" b="1" i="0" u="none" strike="noStrike" kern="1200" cap="none" spc="0" normalizeH="0" baseline="0" noProof="0" dirty="0">
                <a:ln>
                  <a:noFill/>
                </a:ln>
                <a:solidFill>
                  <a:srgbClr val="FF0000"/>
                </a:solidFill>
                <a:effectLst/>
                <a:uLnTx/>
                <a:uFillTx/>
                <a:latin typeface="Calibri"/>
                <a:ea typeface="+mn-ea"/>
                <a:cs typeface="+mn-cs"/>
              </a:rPr>
              <a:t>DE FATO E DE DIREITO </a:t>
            </a:r>
            <a:r>
              <a:rPr kumimoji="0" lang="pt-BR" sz="2800" b="0" i="0" u="none" strike="noStrike" kern="1200" cap="none" spc="0" normalizeH="0" baseline="0" noProof="0" dirty="0">
                <a:ln>
                  <a:noFill/>
                </a:ln>
                <a:solidFill>
                  <a:prstClr val="black"/>
                </a:solidFill>
                <a:effectLst/>
                <a:uLnTx/>
                <a:uFillTx/>
                <a:latin typeface="Calibri"/>
                <a:ea typeface="+mn-ea"/>
                <a:cs typeface="+mn-cs"/>
              </a:rPr>
              <a:t>levados em consideração na análise jurídica.</a:t>
            </a:r>
          </a:p>
        </p:txBody>
      </p:sp>
    </p:spTree>
    <p:extLst>
      <p:ext uri="{BB962C8B-B14F-4D97-AF65-F5344CB8AC3E}">
        <p14:creationId xmlns:p14="http://schemas.microsoft.com/office/powerpoint/2010/main" val="34698003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Parecer Jurídico sobre quais atos?</a:t>
            </a:r>
          </a:p>
        </p:txBody>
      </p:sp>
      <p:sp>
        <p:nvSpPr>
          <p:cNvPr id="5" name="Retângulo 4"/>
          <p:cNvSpPr/>
          <p:nvPr/>
        </p:nvSpPr>
        <p:spPr>
          <a:xfrm>
            <a:off x="644601" y="1864495"/>
            <a:ext cx="10902797" cy="3600986"/>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tabLst/>
              <a:defRPr/>
            </a:pPr>
            <a:r>
              <a:rPr kumimoji="0" lang="pt-BR" sz="3800" b="0" i="0" u="none" strike="noStrike" kern="1200" cap="none" spc="0" normalizeH="0" baseline="0" noProof="0" dirty="0">
                <a:ln>
                  <a:noFill/>
                </a:ln>
                <a:solidFill>
                  <a:prstClr val="black"/>
                </a:solidFill>
                <a:effectLst/>
                <a:uLnTx/>
                <a:uFillTx/>
                <a:latin typeface="Calibri"/>
                <a:ea typeface="+mn-ea"/>
                <a:cs typeface="+mn-cs"/>
              </a:rPr>
              <a:t>O órgão de assessoramento jurídico da Administração também realizará controle prévio de legalidade de </a:t>
            </a:r>
            <a:r>
              <a:rPr kumimoji="0" lang="pt-BR" sz="3800" b="1" i="0" u="none" strike="noStrike" kern="1200" cap="none" spc="0" normalizeH="0" baseline="0" noProof="0" dirty="0">
                <a:ln>
                  <a:noFill/>
                </a:ln>
                <a:solidFill>
                  <a:srgbClr val="002060"/>
                </a:solidFill>
                <a:effectLst/>
                <a:uLnTx/>
                <a:uFillTx/>
                <a:latin typeface="Calibri"/>
                <a:ea typeface="+mn-ea"/>
                <a:cs typeface="+mn-cs"/>
              </a:rPr>
              <a:t>contratações diretas, acordos, termos de cooperação, convênios, ajustes, adesões a atas de registro de preços, outros instrumentos congêneres e de seus termos aditivos.</a:t>
            </a:r>
          </a:p>
        </p:txBody>
      </p:sp>
    </p:spTree>
    <p:extLst>
      <p:ext uri="{BB962C8B-B14F-4D97-AF65-F5344CB8AC3E}">
        <p14:creationId xmlns:p14="http://schemas.microsoft.com/office/powerpoint/2010/main" val="29132428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Dispensa de Parecer Jurídico</a:t>
            </a:r>
          </a:p>
        </p:txBody>
      </p:sp>
      <p:sp>
        <p:nvSpPr>
          <p:cNvPr id="5" name="Retângulo 4"/>
          <p:cNvSpPr/>
          <p:nvPr/>
        </p:nvSpPr>
        <p:spPr>
          <a:xfrm>
            <a:off x="263434" y="1635895"/>
            <a:ext cx="11665132" cy="4770537"/>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tabLst/>
              <a:defRPr/>
            </a:pPr>
            <a:r>
              <a:rPr kumimoji="0" lang="pt-BR" sz="3800" b="1" i="0" u="none" strike="noStrike" kern="1200" cap="none" spc="0" normalizeH="0" baseline="0" noProof="0" dirty="0">
                <a:ln>
                  <a:noFill/>
                </a:ln>
                <a:solidFill>
                  <a:prstClr val="black"/>
                </a:solidFill>
                <a:effectLst/>
                <a:uLnTx/>
                <a:uFillTx/>
                <a:latin typeface="Calibri"/>
                <a:ea typeface="+mn-ea"/>
                <a:cs typeface="+mn-cs"/>
              </a:rPr>
              <a:t>É DISPENSÁVEL A ANÁLISE JURÍDICA </a:t>
            </a:r>
            <a:r>
              <a:rPr kumimoji="0" lang="pt-BR" sz="3800" b="0" i="0" u="none" strike="noStrike" kern="1200" cap="none" spc="0" normalizeH="0" baseline="0" noProof="0" dirty="0">
                <a:ln>
                  <a:noFill/>
                </a:ln>
                <a:solidFill>
                  <a:prstClr val="black"/>
                </a:solidFill>
                <a:effectLst/>
                <a:uLnTx/>
                <a:uFillTx/>
                <a:latin typeface="Calibri"/>
                <a:ea typeface="+mn-ea"/>
                <a:cs typeface="+mn-cs"/>
              </a:rPr>
              <a:t>nas hipóteses previamente definidas em </a:t>
            </a:r>
            <a:r>
              <a:rPr kumimoji="0" lang="pt-BR" sz="3800" b="1" i="0" u="none" strike="noStrike" kern="1200" cap="none" spc="0" normalizeH="0" baseline="0" noProof="0" dirty="0">
                <a:ln>
                  <a:noFill/>
                </a:ln>
                <a:solidFill>
                  <a:prstClr val="black"/>
                </a:solidFill>
                <a:effectLst/>
                <a:uLnTx/>
                <a:uFillTx/>
                <a:latin typeface="Calibri"/>
                <a:ea typeface="+mn-ea"/>
                <a:cs typeface="+mn-cs"/>
              </a:rPr>
              <a:t>ATO DA AUTORIDADE JURÍDICA MÁXIMA COMPETENTE</a:t>
            </a:r>
            <a:r>
              <a:rPr kumimoji="0" lang="pt-BR" sz="3800" b="0" i="0" u="none" strike="noStrike" kern="1200" cap="none" spc="0" normalizeH="0" baseline="0" noProof="0" dirty="0">
                <a:ln>
                  <a:noFill/>
                </a:ln>
                <a:solidFill>
                  <a:prstClr val="black"/>
                </a:solidFill>
                <a:effectLst/>
                <a:uLnTx/>
                <a:uFillTx/>
                <a:latin typeface="Calibri"/>
                <a:ea typeface="+mn-ea"/>
                <a:cs typeface="+mn-cs"/>
              </a:rPr>
              <a:t>, que </a:t>
            </a:r>
            <a:r>
              <a:rPr kumimoji="0" lang="pt-BR" sz="3800" b="1" i="0" u="none" strike="noStrike" kern="1200" cap="none" spc="0" normalizeH="0" baseline="0" noProof="0" dirty="0">
                <a:ln>
                  <a:noFill/>
                </a:ln>
                <a:solidFill>
                  <a:prstClr val="black"/>
                </a:solidFill>
                <a:effectLst/>
                <a:uLnTx/>
                <a:uFillTx/>
                <a:latin typeface="Calibri"/>
                <a:ea typeface="+mn-ea"/>
                <a:cs typeface="+mn-cs"/>
              </a:rPr>
              <a:t>deverá considerar </a:t>
            </a:r>
            <a:r>
              <a:rPr kumimoji="0" lang="pt-BR" sz="3800" b="0" i="0" u="none" strike="noStrike" kern="1200" cap="none" spc="0" normalizeH="0" baseline="0" noProof="0" dirty="0">
                <a:ln>
                  <a:noFill/>
                </a:ln>
                <a:solidFill>
                  <a:prstClr val="black"/>
                </a:solidFill>
                <a:effectLst/>
                <a:uLnTx/>
                <a:uFillTx/>
                <a:latin typeface="Calibri"/>
                <a:ea typeface="+mn-ea"/>
                <a:cs typeface="+mn-cs"/>
              </a:rPr>
              <a:t>o </a:t>
            </a:r>
            <a:r>
              <a:rPr kumimoji="0" lang="pt-BR" sz="3800" b="0" i="0" u="sng" strike="noStrike" kern="1200" cap="none" spc="0" normalizeH="0" baseline="0" noProof="0" dirty="0">
                <a:ln>
                  <a:noFill/>
                </a:ln>
                <a:solidFill>
                  <a:prstClr val="black"/>
                </a:solidFill>
                <a:effectLst/>
                <a:uLnTx/>
                <a:uFillTx/>
                <a:latin typeface="Calibri"/>
                <a:ea typeface="+mn-ea"/>
                <a:cs typeface="+mn-cs"/>
              </a:rPr>
              <a:t>baixo valor</a:t>
            </a:r>
            <a:r>
              <a:rPr kumimoji="0" lang="pt-BR" sz="3800" b="0" i="0" u="none" strike="noStrike" kern="1200" cap="none" spc="0" normalizeH="0" baseline="0" noProof="0" dirty="0">
                <a:ln>
                  <a:noFill/>
                </a:ln>
                <a:solidFill>
                  <a:prstClr val="black"/>
                </a:solidFill>
                <a:effectLst/>
                <a:uLnTx/>
                <a:uFillTx/>
                <a:latin typeface="Calibri"/>
                <a:ea typeface="+mn-ea"/>
                <a:cs typeface="+mn-cs"/>
              </a:rPr>
              <a:t>, a </a:t>
            </a:r>
            <a:r>
              <a:rPr kumimoji="0" lang="pt-BR" sz="3800" b="0" i="0" u="sng" strike="noStrike" kern="1200" cap="none" spc="0" normalizeH="0" baseline="0" noProof="0" dirty="0">
                <a:ln>
                  <a:noFill/>
                </a:ln>
                <a:solidFill>
                  <a:prstClr val="black"/>
                </a:solidFill>
                <a:effectLst/>
                <a:uLnTx/>
                <a:uFillTx/>
                <a:latin typeface="Calibri"/>
                <a:ea typeface="+mn-ea"/>
                <a:cs typeface="+mn-cs"/>
              </a:rPr>
              <a:t>baixa complexidade</a:t>
            </a:r>
            <a:r>
              <a:rPr kumimoji="0" lang="pt-BR" sz="3800" b="0" i="0" u="none" strike="noStrike" kern="1200" cap="none" spc="0" normalizeH="0" baseline="0" noProof="0" dirty="0">
                <a:ln>
                  <a:noFill/>
                </a:ln>
                <a:solidFill>
                  <a:prstClr val="black"/>
                </a:solidFill>
                <a:effectLst/>
                <a:uLnTx/>
                <a:uFillTx/>
                <a:latin typeface="Calibri"/>
                <a:ea typeface="+mn-ea"/>
                <a:cs typeface="+mn-cs"/>
              </a:rPr>
              <a:t> da contratação, a </a:t>
            </a:r>
            <a:r>
              <a:rPr kumimoji="0" lang="pt-BR" sz="3800" b="0" i="0" u="sng" strike="noStrike" kern="1200" cap="none" spc="0" normalizeH="0" baseline="0" noProof="0" dirty="0">
                <a:ln>
                  <a:noFill/>
                </a:ln>
                <a:solidFill>
                  <a:prstClr val="black"/>
                </a:solidFill>
                <a:effectLst/>
                <a:uLnTx/>
                <a:uFillTx/>
                <a:latin typeface="Calibri"/>
                <a:ea typeface="+mn-ea"/>
                <a:cs typeface="+mn-cs"/>
              </a:rPr>
              <a:t>entrega imediata </a:t>
            </a:r>
            <a:r>
              <a:rPr kumimoji="0" lang="pt-BR" sz="3800" b="0" i="0" u="none" strike="noStrike" kern="1200" cap="none" spc="0" normalizeH="0" baseline="0" noProof="0" dirty="0">
                <a:ln>
                  <a:noFill/>
                </a:ln>
                <a:solidFill>
                  <a:prstClr val="black"/>
                </a:solidFill>
                <a:effectLst/>
                <a:uLnTx/>
                <a:uFillTx/>
                <a:latin typeface="Calibri"/>
                <a:ea typeface="+mn-ea"/>
                <a:cs typeface="+mn-cs"/>
              </a:rPr>
              <a:t>do bem OU a utilização de </a:t>
            </a:r>
            <a:r>
              <a:rPr kumimoji="0" lang="pt-BR" sz="3800" b="0" i="0" u="sng" strike="noStrike" kern="1200" cap="none" spc="0" normalizeH="0" baseline="0" noProof="0" dirty="0">
                <a:ln>
                  <a:noFill/>
                </a:ln>
                <a:solidFill>
                  <a:prstClr val="black"/>
                </a:solidFill>
                <a:effectLst/>
                <a:uLnTx/>
                <a:uFillTx/>
                <a:latin typeface="Calibri"/>
                <a:ea typeface="+mn-ea"/>
                <a:cs typeface="+mn-cs"/>
              </a:rPr>
              <a:t>minutas de editais e instrumentos de contrato</a:t>
            </a:r>
            <a:r>
              <a:rPr kumimoji="0" lang="pt-BR" sz="3800" b="0" i="0" u="none" strike="noStrike" kern="1200" cap="none" spc="0" normalizeH="0" baseline="0" noProof="0" dirty="0">
                <a:ln>
                  <a:noFill/>
                </a:ln>
                <a:solidFill>
                  <a:prstClr val="black"/>
                </a:solidFill>
                <a:effectLst/>
                <a:uLnTx/>
                <a:uFillTx/>
                <a:latin typeface="Calibri"/>
                <a:ea typeface="+mn-ea"/>
                <a:cs typeface="+mn-cs"/>
              </a:rPr>
              <a:t>, convênio ou outros ajustes previamente padronizados pelo órgão de assessoramento jurídico.</a:t>
            </a:r>
          </a:p>
        </p:txBody>
      </p:sp>
    </p:spTree>
    <p:extLst>
      <p:ext uri="{BB962C8B-B14F-4D97-AF65-F5344CB8AC3E}">
        <p14:creationId xmlns:p14="http://schemas.microsoft.com/office/powerpoint/2010/main" val="303265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83178" y="1824779"/>
            <a:ext cx="11425644" cy="4401205"/>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Art. 169. </a:t>
            </a:r>
            <a:r>
              <a:rPr kumimoji="0" lang="pt-BR" sz="2800" b="1" i="0" u="none" strike="noStrike" kern="1200" cap="none" spc="0" normalizeH="0" baseline="0" noProof="0" dirty="0">
                <a:ln>
                  <a:noFill/>
                </a:ln>
                <a:solidFill>
                  <a:prstClr val="black"/>
                </a:solidFill>
                <a:effectLst/>
                <a:uLnTx/>
                <a:uFillTx/>
                <a:latin typeface="Calibri"/>
                <a:ea typeface="+mn-ea"/>
                <a:cs typeface="+mn-cs"/>
              </a:rPr>
              <a:t>As contratações públicas deverão submeter-se a práticas contínuas e permanentes de gestão de riscos e de controle preventivo</a:t>
            </a:r>
            <a:r>
              <a:rPr kumimoji="0" lang="pt-BR" sz="2800" b="0" i="0" u="none" strike="noStrike" kern="1200" cap="none" spc="0" normalizeH="0" baseline="0" noProof="0" dirty="0">
                <a:ln>
                  <a:noFill/>
                </a:ln>
                <a:solidFill>
                  <a:prstClr val="black"/>
                </a:solidFill>
                <a:effectLst/>
                <a:uLnTx/>
                <a:uFillTx/>
                <a:latin typeface="Calibri"/>
                <a:ea typeface="+mn-ea"/>
                <a:cs typeface="+mn-cs"/>
              </a:rPr>
              <a:t>, [...], </a:t>
            </a:r>
            <a:r>
              <a:rPr kumimoji="0" lang="pt-BR" sz="2800" b="1" i="0" u="none" strike="noStrike" kern="1200" cap="none" spc="0" normalizeH="0" baseline="0" noProof="0" dirty="0">
                <a:ln>
                  <a:noFill/>
                </a:ln>
                <a:solidFill>
                  <a:prstClr val="black"/>
                </a:solidFill>
                <a:effectLst/>
                <a:uLnTx/>
                <a:uFillTx/>
                <a:latin typeface="Calibri"/>
                <a:ea typeface="+mn-ea"/>
                <a:cs typeface="+mn-cs"/>
              </a:rPr>
              <a:t>sujeitar-se-ão às seguintes linhas de defesa</a:t>
            </a:r>
            <a:r>
              <a:rPr kumimoji="0" lang="pt-B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 - primeira linha de defesa, integrada por servidores e empregados públicos, agentes de licitação e autoridades que atuam na estrutura de governança do órgão ou entidade;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II - </a:t>
            </a:r>
            <a:r>
              <a:rPr kumimoji="0" lang="pt-BR" sz="2800" b="1" i="0" u="none" strike="noStrike" kern="1200" cap="none" spc="0" normalizeH="0" baseline="0" noProof="0" dirty="0">
                <a:ln>
                  <a:noFill/>
                </a:ln>
                <a:solidFill>
                  <a:prstClr val="black"/>
                </a:solidFill>
                <a:effectLst/>
                <a:uLnTx/>
                <a:uFillTx/>
                <a:latin typeface="Calibri"/>
                <a:ea typeface="+mn-ea"/>
                <a:cs typeface="+mn-cs"/>
              </a:rPr>
              <a:t>segunda linha de defesa, integrada pelas unidades de assessoramento jurídico e de controle interno do próprio órgão ou entidade;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III - terceira linha de defesa, integrada pelo órgão central de controle interno da Administração e pelo tribunal de contas.</a:t>
            </a:r>
          </a:p>
        </p:txBody>
      </p:sp>
      <p:sp>
        <p:nvSpPr>
          <p:cNvPr id="3" name="CaixaDeTexto 2">
            <a:extLst>
              <a:ext uri="{FF2B5EF4-FFF2-40B4-BE49-F238E27FC236}">
                <a16:creationId xmlns:a16="http://schemas.microsoft.com/office/drawing/2014/main" id="{8B35005E-5AA4-1B7A-AF3B-2B820A98E467}"/>
              </a:ext>
            </a:extLst>
          </p:cNvPr>
          <p:cNvSpPr txBox="1"/>
          <p:nvPr/>
        </p:nvSpPr>
        <p:spPr>
          <a:xfrm>
            <a:off x="383178" y="777968"/>
            <a:ext cx="11425644" cy="707886"/>
          </a:xfrm>
          <a:prstGeom prst="rect">
            <a:avLst/>
          </a:prstGeom>
          <a:noFill/>
        </p:spPr>
        <p:txBody>
          <a:bodyPr wrap="square">
            <a:spAutoFit/>
          </a:bodyPr>
          <a:lstStyle/>
          <a:p>
            <a:pPr algn="ctr"/>
            <a:r>
              <a:rPr lang="pt-BR" sz="4000" dirty="0"/>
              <a:t>Jurídico atuando no controle preventivo</a:t>
            </a:r>
          </a:p>
        </p:txBody>
      </p:sp>
    </p:spTree>
    <p:extLst>
      <p:ext uri="{BB962C8B-B14F-4D97-AF65-F5344CB8AC3E}">
        <p14:creationId xmlns:p14="http://schemas.microsoft.com/office/powerpoint/2010/main" val="35456564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43991" y="840042"/>
            <a:ext cx="11425644" cy="3693319"/>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600" b="0" i="0" u="none" strike="noStrike" kern="1200" cap="none" spc="0" normalizeH="0" baseline="0" noProof="0" dirty="0">
                <a:ln>
                  <a:noFill/>
                </a:ln>
                <a:solidFill>
                  <a:prstClr val="black"/>
                </a:solidFill>
                <a:effectLst/>
                <a:uLnTx/>
                <a:uFillTx/>
                <a:latin typeface="Calibri"/>
                <a:ea typeface="+mn-ea"/>
                <a:cs typeface="+mn-cs"/>
              </a:rPr>
              <a:t>O Professor Marçal atribui uma dupla dimensão aos pareceres jurídicos: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600" b="1" i="0" u="none" strike="noStrike" kern="1200" cap="none" spc="0" normalizeH="0" baseline="0" noProof="0" dirty="0">
                <a:ln>
                  <a:noFill/>
                </a:ln>
                <a:solidFill>
                  <a:prstClr val="black"/>
                </a:solidFill>
                <a:effectLst/>
                <a:uLnTx/>
                <a:uFillTx/>
                <a:latin typeface="Calibri"/>
                <a:ea typeface="+mn-ea"/>
                <a:cs typeface="+mn-cs"/>
              </a:rPr>
              <a:t>Função colaboradora: </a:t>
            </a:r>
            <a:r>
              <a:rPr kumimoji="0" lang="pt-BR" sz="2600" b="0" i="0" u="none" strike="noStrike" kern="1200" cap="none" spc="0" normalizeH="0" baseline="0" noProof="0" dirty="0">
                <a:ln>
                  <a:noFill/>
                </a:ln>
                <a:solidFill>
                  <a:prstClr val="black"/>
                </a:solidFill>
                <a:effectLst/>
                <a:uLnTx/>
                <a:uFillTx/>
                <a:latin typeface="Calibri"/>
                <a:ea typeface="+mn-ea"/>
                <a:cs typeface="+mn-cs"/>
              </a:rPr>
              <a:t>relaciona-se com o apoio ao desenvolvimento das atividades que o departamento jurídico deve  proporcionar aos demais servidores envolvidos no processo de compra.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600" b="1" i="0" u="none" strike="noStrike" kern="1200" cap="none" spc="0" normalizeH="0" baseline="0" noProof="0" dirty="0">
                <a:ln>
                  <a:noFill/>
                </a:ln>
                <a:solidFill>
                  <a:prstClr val="black"/>
                </a:solidFill>
                <a:effectLst/>
                <a:uLnTx/>
                <a:uFillTx/>
                <a:latin typeface="Calibri"/>
                <a:ea typeface="+mn-ea"/>
                <a:cs typeface="+mn-cs"/>
              </a:rPr>
              <a:t>Função Fiscalizadora: </a:t>
            </a:r>
            <a:r>
              <a:rPr kumimoji="0" lang="pt-BR" sz="2600" b="0" i="0" u="none" strike="noStrike" kern="1200" cap="none" spc="0" normalizeH="0" baseline="0" noProof="0" dirty="0">
                <a:ln>
                  <a:noFill/>
                </a:ln>
                <a:solidFill>
                  <a:prstClr val="black"/>
                </a:solidFill>
                <a:effectLst/>
                <a:uLnTx/>
                <a:uFillTx/>
                <a:latin typeface="Calibri"/>
                <a:ea typeface="+mn-ea"/>
                <a:cs typeface="+mn-cs"/>
              </a:rPr>
              <a:t>caracterizada pelo fato de o assessoramento jurídico compor a segunda linha de defesa da regularidade da atuação administrativa. Cabe à assessoria jurídica identificar violações efetivas ou potenciais ao ordenamento jurídico e adotar providências cabíveis.</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tângulo 4"/>
          <p:cNvSpPr/>
          <p:nvPr/>
        </p:nvSpPr>
        <p:spPr>
          <a:xfrm>
            <a:off x="389206" y="4827677"/>
            <a:ext cx="11357316" cy="1384995"/>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Cuidado. </a:t>
            </a:r>
            <a:r>
              <a:rPr kumimoji="0" lang="pt-BR" sz="2800" b="0" i="0" u="none" strike="noStrike" kern="1200" cap="none" spc="0" normalizeH="0" baseline="0" noProof="0" dirty="0">
                <a:ln>
                  <a:noFill/>
                </a:ln>
                <a:solidFill>
                  <a:prstClr val="black"/>
                </a:solidFill>
                <a:effectLst/>
                <a:uLnTx/>
                <a:uFillTx/>
                <a:latin typeface="Calibri"/>
                <a:ea typeface="+mn-ea"/>
                <a:cs typeface="+mn-cs"/>
              </a:rPr>
              <a:t>Veda-se ao assessoramento jurídico assumir a competência política e administrativa atribuída a agente público distinto. O Assessor Jurídico não se constitui Autoridade.</a:t>
            </a:r>
          </a:p>
        </p:txBody>
      </p:sp>
    </p:spTree>
    <p:extLst>
      <p:ext uri="{BB962C8B-B14F-4D97-AF65-F5344CB8AC3E}">
        <p14:creationId xmlns:p14="http://schemas.microsoft.com/office/powerpoint/2010/main" val="140820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Papel do Advogado na nova Lei de Licitações</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a) apoiar o agente de contratação e demais agentes (Art. 8º, § 3º); </a:t>
            </a:r>
          </a:p>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b) realizar controle prévio de legalidade (Art. 53); </a:t>
            </a:r>
          </a:p>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c) realizar controle prévio de legalidade de </a:t>
            </a:r>
            <a:r>
              <a:rPr lang="pt-BR" sz="2200" b="0" i="0" u="none" strike="noStrike" baseline="0" dirty="0">
                <a:latin typeface="Arial" panose="020B0604020202020204" pitchFamily="34" charset="0"/>
                <a:cs typeface="Arial" panose="020B0604020202020204" pitchFamily="34" charset="0"/>
              </a:rPr>
              <a:t>contratações diretas (</a:t>
            </a:r>
            <a:r>
              <a:rPr lang="pt-BR" sz="2200" b="0" i="0" u="none" strike="noStrike" baseline="0" dirty="0" err="1">
                <a:latin typeface="Arial" panose="020B0604020202020204" pitchFamily="34" charset="0"/>
                <a:cs typeface="Arial" panose="020B0604020202020204" pitchFamily="34" charset="0"/>
              </a:rPr>
              <a:t>Arts</a:t>
            </a:r>
            <a:r>
              <a:rPr lang="pt-BR" sz="2200" b="0" i="0" u="none" strike="noStrike" baseline="0" dirty="0">
                <a:latin typeface="Arial" panose="020B0604020202020204" pitchFamily="34" charset="0"/>
                <a:cs typeface="Arial" panose="020B0604020202020204" pitchFamily="34" charset="0"/>
              </a:rPr>
              <a:t>. 53, § 4º e 72, III); </a:t>
            </a:r>
          </a:p>
          <a:p>
            <a:pPr marL="0" indent="0">
              <a:buNone/>
            </a:pPr>
            <a:r>
              <a:rPr lang="pt-BR" sz="2200" b="0" i="0" u="none" strike="noStrike" baseline="0" dirty="0">
                <a:latin typeface="Arial" panose="020B0604020202020204" pitchFamily="34" charset="0"/>
                <a:cs typeface="Arial" panose="020B0604020202020204" pitchFamily="34" charset="0"/>
              </a:rPr>
              <a:t>d) auxiliar o fiscal de contrato (Art. 117, § 3º); </a:t>
            </a:r>
          </a:p>
          <a:p>
            <a:pPr marL="0" indent="0">
              <a:buNone/>
            </a:pPr>
            <a:r>
              <a:rPr lang="pt-BR" sz="2200" b="0" i="0" u="none" strike="noStrike" baseline="0" dirty="0">
                <a:latin typeface="Arial" panose="020B0604020202020204" pitchFamily="34" charset="0"/>
                <a:cs typeface="Arial" panose="020B0604020202020204" pitchFamily="34" charset="0"/>
              </a:rPr>
              <a:t>e) auxiliar autoridade nos pedidos de reconsideração (Art. 168, Parágrafo Único); </a:t>
            </a:r>
          </a:p>
          <a:p>
            <a:pPr marL="0" indent="0">
              <a:buNone/>
            </a:pPr>
            <a:r>
              <a:rPr lang="pt-BR" sz="2200" b="0" i="0" u="none" strike="noStrike" baseline="0" dirty="0">
                <a:latin typeface="Arial" panose="020B0604020202020204" pitchFamily="34" charset="0"/>
                <a:cs typeface="Arial" panose="020B0604020202020204" pitchFamily="34" charset="0"/>
              </a:rPr>
              <a:t>f) realizar análise jurídica antes da aplicação de penalidade de declaração de inidoneidade (Art. 156, § 6º); </a:t>
            </a:r>
          </a:p>
          <a:p>
            <a:pPr marL="0" indent="0">
              <a:buNone/>
            </a:pPr>
            <a:r>
              <a:rPr lang="pt-BR" sz="2200" b="0" i="0" u="none" strike="noStrike" baseline="0" dirty="0">
                <a:latin typeface="Arial" panose="020B0604020202020204" pitchFamily="34" charset="0"/>
                <a:cs typeface="Arial" panose="020B0604020202020204" pitchFamily="34" charset="0"/>
              </a:rPr>
              <a:t>g) analisar cumprimento dos requisitos para reabilitação (Art. 163, V); </a:t>
            </a:r>
          </a:p>
          <a:p>
            <a:pPr marL="0" indent="0">
              <a:buNone/>
            </a:pPr>
            <a:r>
              <a:rPr lang="pt-BR" sz="2200" b="0" i="0" u="none" strike="noStrike" baseline="0" dirty="0">
                <a:latin typeface="Arial" panose="020B0604020202020204" pitchFamily="34" charset="0"/>
                <a:cs typeface="Arial" panose="020B0604020202020204" pitchFamily="34" charset="0"/>
              </a:rPr>
              <a:t>h) atuar na linha de defesa das contratações públicas (Art. 169, II), e; </a:t>
            </a:r>
          </a:p>
          <a:p>
            <a:pPr marL="0" indent="0">
              <a:buNone/>
            </a:pPr>
            <a:r>
              <a:rPr lang="pt-BR" sz="2200" b="0" i="0" u="none" strike="noStrike" baseline="0" dirty="0">
                <a:latin typeface="Arial" panose="020B0604020202020204" pitchFamily="34" charset="0"/>
                <a:cs typeface="Arial" panose="020B0604020202020204" pitchFamily="34" charset="0"/>
              </a:rPr>
              <a:t>i) auxiliar na elaboração de minutas de editais, </a:t>
            </a:r>
            <a:r>
              <a:rPr lang="pt-BR" sz="2200" b="0" i="0" u="none" strike="noStrike" baseline="0" dirty="0" err="1">
                <a:latin typeface="Arial" panose="020B0604020202020204" pitchFamily="34" charset="0"/>
                <a:cs typeface="Arial" panose="020B0604020202020204" pitchFamily="34" charset="0"/>
              </a:rPr>
              <a:t>etc</a:t>
            </a:r>
            <a:r>
              <a:rPr lang="pt-BR" sz="2200" b="0" i="0" u="none" strike="noStrike" baseline="0" dirty="0">
                <a:latin typeface="Arial" panose="020B0604020202020204" pitchFamily="34" charset="0"/>
                <a:cs typeface="Arial" panose="020B0604020202020204" pitchFamily="34" charset="0"/>
              </a:rPr>
              <a:t> (Art. 19, IV).</a:t>
            </a:r>
            <a:endParaRPr lang="pt-B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1498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Papel do Advogado na nova Lei de Licitações</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Aqui eu tenho uma modificação radical da função do assessor jurídico. O advogado deixa de ser um assessor de coisa alguma, o sujeito deixa de ser o escravo da autoridade porque ele</a:t>
            </a:r>
            <a:r>
              <a:rPr lang="pt-BR" b="1" i="0" u="none" strike="noStrike" baseline="0" dirty="0">
                <a:solidFill>
                  <a:srgbClr val="000000"/>
                </a:solidFill>
                <a:latin typeface="Arial" panose="020B0604020202020204" pitchFamily="34" charset="0"/>
              </a:rPr>
              <a:t> passa a ser um dos integrantes do sistema de controle interno</a:t>
            </a:r>
            <a:r>
              <a:rPr lang="pt-BR" b="0" i="0" u="none" strike="noStrike" baseline="0" dirty="0">
                <a:solidFill>
                  <a:srgbClr val="000000"/>
                </a:solidFill>
                <a:latin typeface="Arial" panose="020B0604020202020204" pitchFamily="34" charset="0"/>
              </a:rPr>
              <a:t>. Cabe ao advogado exercer a segunda linha de defesa. [...] Esta responsabilidade é um poder-dever. Não se trata de uma faculdade. [...] Aqui há uma </a:t>
            </a:r>
            <a:r>
              <a:rPr lang="pt-BR" b="1" i="0" u="none" strike="noStrike" baseline="0" dirty="0">
                <a:solidFill>
                  <a:srgbClr val="000000"/>
                </a:solidFill>
                <a:latin typeface="Arial" panose="020B0604020202020204" pitchFamily="34" charset="0"/>
              </a:rPr>
              <a:t>elevação do nível de responsabilidade do advogado que deixa passar falhas, defeitos, práticas corruptas, não mais é permitido ao advogado virar as costas, fazer-se de cego</a:t>
            </a:r>
            <a:r>
              <a:rPr lang="pt-BR" b="0" i="0" u="none" strike="noStrike" baseline="0" dirty="0">
                <a:solidFill>
                  <a:srgbClr val="000000"/>
                </a:solidFill>
                <a:latin typeface="Arial" panose="020B0604020202020204" pitchFamily="34" charset="0"/>
              </a:rPr>
              <a:t>. </a:t>
            </a:r>
            <a:r>
              <a:rPr lang="pt-BR" b="1" i="0" u="none" strike="noStrike" baseline="0" dirty="0">
                <a:solidFill>
                  <a:srgbClr val="FF0000"/>
                </a:solidFill>
                <a:latin typeface="Arial" panose="020B0604020202020204" pitchFamily="34" charset="0"/>
              </a:rPr>
              <a:t>A cegueira intencional, ou seja, fazer de conta que não enxergou e não viu não é mais uma alternativa viável para o advogado</a:t>
            </a:r>
            <a:r>
              <a:rPr lang="pt-BR" b="0" i="0" u="none" strike="noStrike" baseline="0" dirty="0">
                <a:solidFill>
                  <a:srgbClr val="000000"/>
                </a:solidFill>
                <a:latin typeface="Arial" panose="020B0604020202020204" pitchFamily="34" charset="0"/>
              </a:rPr>
              <a:t>. (JUSTEN FILHO, 2021)</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1558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Questões de ordem técnica alheias às jurídicas</a:t>
            </a:r>
          </a:p>
        </p:txBody>
      </p:sp>
      <p:sp>
        <p:nvSpPr>
          <p:cNvPr id="3" name="Espaço Reservado para Conteúdo 2"/>
          <p:cNvSpPr>
            <a:spLocks noGrp="1"/>
          </p:cNvSpPr>
          <p:nvPr>
            <p:ph idx="1"/>
          </p:nvPr>
        </p:nvSpPr>
        <p:spPr>
          <a:xfrm>
            <a:off x="338114" y="1803400"/>
            <a:ext cx="11270789" cy="4469095"/>
          </a:xfrm>
        </p:spPr>
        <p:txBody>
          <a:bodyPr>
            <a:noAutofit/>
          </a:bodyPr>
          <a:lstStyle/>
          <a:p>
            <a:pPr algn="just"/>
            <a:r>
              <a:rPr lang="pt-BR" sz="3200" b="0" i="0" u="none" strike="noStrike" baseline="0" dirty="0">
                <a:solidFill>
                  <a:srgbClr val="000000"/>
                </a:solidFill>
                <a:latin typeface="Arial" panose="020B0604020202020204" pitchFamily="34" charset="0"/>
                <a:cs typeface="Arial" panose="020B0604020202020204" pitchFamily="34" charset="0"/>
              </a:rPr>
              <a:t>O parecerista jurídico, por isso</a:t>
            </a:r>
            <a:r>
              <a:rPr lang="pt-BR" sz="3200" b="1" i="0" u="none" strike="noStrike" baseline="0" dirty="0">
                <a:solidFill>
                  <a:srgbClr val="000000"/>
                </a:solidFill>
                <a:latin typeface="Arial" panose="020B0604020202020204" pitchFamily="34" charset="0"/>
                <a:cs typeface="Arial" panose="020B0604020202020204" pitchFamily="34" charset="0"/>
              </a:rPr>
              <a:t>, não pode imiscuir-se em questões administrativas, técnicas e de oportunidade e conveniência</a:t>
            </a:r>
            <a:r>
              <a:rPr lang="pt-BR" sz="3200" b="0" i="0" u="none" strike="noStrike" baseline="0" dirty="0">
                <a:solidFill>
                  <a:srgbClr val="000000"/>
                </a:solidFill>
                <a:latin typeface="Arial" panose="020B0604020202020204" pitchFamily="34" charset="0"/>
                <a:cs typeface="Arial" panose="020B0604020202020204" pitchFamily="34" charset="0"/>
              </a:rPr>
              <a:t>, nem exercer o papel de guardião de todos os atos do processo e do procedimento licitatório praticados por agentes designados para o exercício de suas </a:t>
            </a:r>
            <a:r>
              <a:rPr lang="pt-BR" sz="3200" b="0" i="0" u="none" strike="noStrike" baseline="0" dirty="0">
                <a:latin typeface="Arial" panose="020B0604020202020204" pitchFamily="34" charset="0"/>
                <a:cs typeface="Arial" panose="020B0604020202020204" pitchFamily="34" charset="0"/>
              </a:rPr>
              <a:t>próprias atribuições as quais guardam presunção de legitimidade. (PEREIRA JUNIOR; DOTTI, 2022, p. 239)</a:t>
            </a:r>
            <a:endParaRPr lang="pt-BR"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57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m 2" descr="Screenshot_20220429-181501_Instagram.jpg"/>
          <p:cNvPicPr>
            <a:picLocks noChangeAspect="1"/>
          </p:cNvPicPr>
          <p:nvPr/>
        </p:nvPicPr>
        <p:blipFill>
          <a:blip r:embed="rId3" cstate="print"/>
          <a:stretch>
            <a:fillRect/>
          </a:stretch>
        </p:blipFill>
        <p:spPr>
          <a:xfrm>
            <a:off x="1776549" y="727568"/>
            <a:ext cx="8151222" cy="5856111"/>
          </a:xfrm>
          <a:prstGeom prst="rect">
            <a:avLst/>
          </a:prstGeom>
        </p:spPr>
      </p:pic>
    </p:spTree>
    <p:extLst>
      <p:ext uri="{BB962C8B-B14F-4D97-AF65-F5344CB8AC3E}">
        <p14:creationId xmlns:p14="http://schemas.microsoft.com/office/powerpoint/2010/main" val="3424804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3 tipos de pareceres segundo o STF!</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sz="2200" b="0" i="0" u="none" strike="noStrike" baseline="0" dirty="0">
                <a:solidFill>
                  <a:srgbClr val="000000"/>
                </a:solidFill>
                <a:latin typeface="Arial" panose="020B0604020202020204" pitchFamily="34" charset="0"/>
              </a:rPr>
              <a:t>EMENTA: CONSTITUCIONAL. ADMINISTRATIVO. CONTROLE EXTERNO. AUDITORIA PELO TCU. RESPONSABILIDADE DE PROCURADOR DE AUTARQUIA POR EMISSÃO DE PARECER TÉCNICO-JURÍDICO DE NATUREZA OPINATIVA. SEGURANÇA DEFERIDA. I. Repercussões da natureza jurídico-administrativa do parecer jurídico: </a:t>
            </a:r>
            <a:r>
              <a:rPr lang="pt-BR" sz="2200" b="1" i="0" u="none" strike="noStrike" baseline="0" dirty="0">
                <a:solidFill>
                  <a:srgbClr val="FF0000"/>
                </a:solidFill>
                <a:latin typeface="Arial" panose="020B0604020202020204" pitchFamily="34" charset="0"/>
              </a:rPr>
              <a:t>(i) quando a consulta é facultativa, a autoridade não se vincula ao parecer proferido</a:t>
            </a:r>
            <a:r>
              <a:rPr lang="pt-BR" sz="2200" b="0" i="0" u="none" strike="noStrike" baseline="0" dirty="0">
                <a:solidFill>
                  <a:srgbClr val="000000"/>
                </a:solidFill>
                <a:latin typeface="Arial" panose="020B0604020202020204" pitchFamily="34" charset="0"/>
              </a:rPr>
              <a:t>, sendo que seu poder de decisão não se altera pela manifestação do órgão consultivo; </a:t>
            </a:r>
            <a:r>
              <a:rPr lang="pt-BR" sz="2200" b="1" i="0" u="none" strike="noStrike" baseline="0" dirty="0">
                <a:solidFill>
                  <a:srgbClr val="0070C0"/>
                </a:solidFill>
                <a:latin typeface="Arial" panose="020B0604020202020204" pitchFamily="34" charset="0"/>
              </a:rPr>
              <a:t>(</a:t>
            </a:r>
            <a:r>
              <a:rPr lang="pt-BR" sz="2200" b="1" i="0" u="none" strike="noStrike" baseline="0" dirty="0" err="1">
                <a:solidFill>
                  <a:srgbClr val="0070C0"/>
                </a:solidFill>
                <a:latin typeface="Arial" panose="020B0604020202020204" pitchFamily="34" charset="0"/>
              </a:rPr>
              <a:t>ii</a:t>
            </a:r>
            <a:r>
              <a:rPr lang="pt-BR" sz="2200" b="1" i="0" u="none" strike="noStrike" baseline="0" dirty="0">
                <a:solidFill>
                  <a:srgbClr val="0070C0"/>
                </a:solidFill>
                <a:latin typeface="Arial" panose="020B0604020202020204" pitchFamily="34" charset="0"/>
              </a:rPr>
              <a:t>) quando a consulta é obrigatória, a autoridade administrativa se vincula a emitir o ato tal como submetido à consultoria, com parecer favorável ou contrário, e se pretender praticar ato de forma diversa da apresentada à consultoria, deverá submetê-lo a novo parecer</a:t>
            </a:r>
            <a:r>
              <a:rPr lang="pt-BR" sz="2200" b="0" i="0" u="none" strike="noStrike" baseline="0" dirty="0">
                <a:solidFill>
                  <a:srgbClr val="000000"/>
                </a:solidFill>
                <a:latin typeface="Arial" panose="020B0604020202020204" pitchFamily="34" charset="0"/>
              </a:rPr>
              <a:t>; </a:t>
            </a:r>
            <a:r>
              <a:rPr lang="pt-BR" sz="2200" b="1" i="0" u="none" strike="noStrike" baseline="0" dirty="0">
                <a:solidFill>
                  <a:srgbClr val="00B050"/>
                </a:solidFill>
                <a:latin typeface="Arial" panose="020B0604020202020204" pitchFamily="34" charset="0"/>
              </a:rPr>
              <a:t>(</a:t>
            </a:r>
            <a:r>
              <a:rPr lang="pt-BR" sz="2200" b="1" i="0" u="none" strike="noStrike" baseline="0" dirty="0" err="1">
                <a:solidFill>
                  <a:srgbClr val="00B050"/>
                </a:solidFill>
                <a:latin typeface="Arial" panose="020B0604020202020204" pitchFamily="34" charset="0"/>
              </a:rPr>
              <a:t>iii</a:t>
            </a:r>
            <a:r>
              <a:rPr lang="pt-BR" sz="2200" b="1" i="0" u="none" strike="noStrike" baseline="0" dirty="0">
                <a:solidFill>
                  <a:srgbClr val="00B050"/>
                </a:solidFill>
                <a:latin typeface="Arial" panose="020B0604020202020204" pitchFamily="34" charset="0"/>
              </a:rPr>
              <a:t>) quando a lei estabelece a obrigação de decidir à luz de parecer vinculante, essa manifestação de teor jurídica deixa de ser meramente opinativa e o administrador não poderá decidir senão nos termos da conclusão do parecer ou, então, não decidir. </a:t>
            </a:r>
            <a:r>
              <a:rPr lang="pt-BR" sz="2200" b="0" i="0" u="none" strike="noStrike" baseline="0" dirty="0">
                <a:solidFill>
                  <a:srgbClr val="000000"/>
                </a:solidFill>
                <a:latin typeface="Arial" panose="020B0604020202020204" pitchFamily="34" charset="0"/>
              </a:rPr>
              <a:t>[...] (STF, Plenário, rel. Min. Joaquim Barbosa, </a:t>
            </a:r>
            <a:r>
              <a:rPr lang="pt-BR" sz="2200" b="0" i="0" u="none" strike="noStrike" baseline="0" dirty="0" err="1">
                <a:solidFill>
                  <a:srgbClr val="000000"/>
                </a:solidFill>
                <a:latin typeface="Arial" panose="020B0604020202020204" pitchFamily="34" charset="0"/>
              </a:rPr>
              <a:t>Dje</a:t>
            </a:r>
            <a:r>
              <a:rPr lang="pt-BR" sz="2200" b="0" i="0" u="none" strike="noStrike" baseline="0" dirty="0">
                <a:solidFill>
                  <a:srgbClr val="000000"/>
                </a:solidFill>
                <a:latin typeface="Arial" panose="020B0604020202020204" pitchFamily="34" charset="0"/>
              </a:rPr>
              <a:t> de 31 de janeiro de 2008)</a:t>
            </a:r>
            <a:endParaRPr lang="pt-B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742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r>
              <a:rPr lang="pt-BR" sz="4200" b="1" dirty="0">
                <a:latin typeface="Arial" panose="020B0604020202020204" pitchFamily="34" charset="0"/>
                <a:cs typeface="Arial" panose="020B0604020202020204" pitchFamily="34" charset="0"/>
              </a:rPr>
              <a:t>Advogado parecerista: responsabilização</a:t>
            </a:r>
          </a:p>
        </p:txBody>
      </p:sp>
      <p:sp>
        <p:nvSpPr>
          <p:cNvPr id="3" name="Espaço Reservado para Conteúdo 2"/>
          <p:cNvSpPr>
            <a:spLocks noGrp="1"/>
          </p:cNvSpPr>
          <p:nvPr>
            <p:ph idx="1"/>
          </p:nvPr>
        </p:nvSpPr>
        <p:spPr>
          <a:xfrm>
            <a:off x="338114" y="1685614"/>
            <a:ext cx="11270789" cy="4586882"/>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Decreto-Lei nº 4.657/ 1942 – LINDB: </a:t>
            </a:r>
          </a:p>
          <a:p>
            <a:pPr marL="0" indent="0" algn="just">
              <a:buNone/>
            </a:pPr>
            <a:r>
              <a:rPr lang="pt-BR" b="0" i="0" u="none" strike="noStrike" baseline="0" dirty="0">
                <a:solidFill>
                  <a:srgbClr val="000000"/>
                </a:solidFill>
                <a:latin typeface="Arial" panose="020B0604020202020204" pitchFamily="34" charset="0"/>
              </a:rPr>
              <a:t>“Art. 28. O agente público responderá pessoalmente por suas decisões ou opiniões técnicas em caso de dolo ou erro grosseiro.” </a:t>
            </a:r>
          </a:p>
          <a:p>
            <a:pPr marL="0" indent="0" algn="just">
              <a:buNone/>
            </a:pPr>
            <a:endParaRPr lang="pt-BR" dirty="0">
              <a:solidFill>
                <a:srgbClr val="000000"/>
              </a:solidFill>
              <a:latin typeface="Arial" panose="020B0604020202020204" pitchFamily="34" charset="0"/>
            </a:endParaRPr>
          </a:p>
          <a:p>
            <a:pPr marL="0" indent="0" algn="just">
              <a:buNone/>
            </a:pPr>
            <a:r>
              <a:rPr lang="pt-BR" sz="1800" b="0" i="0" u="none" strike="noStrike" baseline="0" dirty="0">
                <a:solidFill>
                  <a:srgbClr val="000000"/>
                </a:solidFill>
                <a:latin typeface="Arial" panose="020B0604020202020204" pitchFamily="34" charset="0"/>
              </a:rPr>
              <a:t>“</a:t>
            </a:r>
            <a:r>
              <a:rPr lang="pt-BR" sz="2400" b="0" i="0" u="none" strike="noStrike" baseline="0" dirty="0">
                <a:solidFill>
                  <a:srgbClr val="000000"/>
                </a:solidFill>
                <a:latin typeface="Arial" panose="020B0604020202020204" pitchFamily="34" charset="0"/>
              </a:rPr>
              <a:t>Consoante se extrai do dispositivo retro citado, considera-se erro grosseiro aquele manifesto, evidente e inescusável praticado com culpa grave, caracterizado por ação ou omissão com elevado grau de negligência, imprudência ou imperícia. </a:t>
            </a:r>
            <a:r>
              <a:rPr lang="pt-BR" sz="2400" b="1" i="0" u="none" strike="noStrike" baseline="0" dirty="0">
                <a:solidFill>
                  <a:srgbClr val="000000"/>
                </a:solidFill>
                <a:latin typeface="Arial" panose="020B0604020202020204" pitchFamily="34" charset="0"/>
              </a:rPr>
              <a:t>No campo do parecer técnico-jurídico emitido em processos de contratação pública, o erro grosseiro não pode ser confundido com uma simples divergência de intepretação de determinado dispositivo legal.” </a:t>
            </a:r>
            <a:r>
              <a:rPr lang="pt-BR" sz="1800" b="0" i="0" u="none" strike="noStrike" baseline="0" dirty="0">
                <a:solidFill>
                  <a:srgbClr val="000000"/>
                </a:solidFill>
                <a:latin typeface="Arial" panose="020B0604020202020204" pitchFamily="34" charset="0"/>
              </a:rPr>
              <a:t>(PEREIRA JUNIOR; DOTTI, 2022, p. 222)</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5569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017" y="360051"/>
            <a:ext cx="11062252" cy="1325563"/>
          </a:xfrm>
        </p:spPr>
        <p:txBody>
          <a:bodyPr/>
          <a:lstStyle/>
          <a:p>
            <a:pPr algn="just">
              <a:lnSpc>
                <a:spcPct val="100000"/>
              </a:lnSpc>
            </a:pPr>
            <a:r>
              <a:rPr lang="pt-BR" dirty="0">
                <a:latin typeface="Arial" panose="020B0604020202020204" pitchFamily="34" charset="0"/>
                <a:cs typeface="Arial" panose="020B0604020202020204" pitchFamily="34" charset="0"/>
              </a:rPr>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sz="2000" dirty="0">
                <a:latin typeface="Arial" panose="020B0604020202020204" pitchFamily="34" charset="0"/>
                <a:cs typeface="Arial" panose="020B0604020202020204" pitchFamily="34" charset="0"/>
              </a:rPr>
              <a:t>EMENTA: CONSTITUCIONAL. ADMINISTRATIVO. TRIBUNAL DE CONTAS. TOMADA DE CONTAS: ADVOGADO. PROCURADOR: PARECER. C.F., art. 70, </a:t>
            </a:r>
            <a:r>
              <a:rPr lang="pt-BR" sz="2000" dirty="0" err="1">
                <a:latin typeface="Arial" panose="020B0604020202020204" pitchFamily="34" charset="0"/>
                <a:cs typeface="Arial" panose="020B0604020202020204" pitchFamily="34" charset="0"/>
              </a:rPr>
              <a:t>parág</a:t>
            </a:r>
            <a:r>
              <a:rPr lang="pt-BR" sz="2000" dirty="0">
                <a:latin typeface="Arial" panose="020B0604020202020204" pitchFamily="34" charset="0"/>
                <a:cs typeface="Arial" panose="020B0604020202020204" pitchFamily="34" charset="0"/>
              </a:rPr>
              <a:t>. único, art. 71, II, art. 133. Lei nº 8.906, de 1994, art. 2º, § 3º, art. 7º, art. 32, art. 34, IX. I. - Advogado de empresa estatal que, chamado a opinar, oferece parecer sugerindo contratação direta, sem licitação, mediante interpretação da lei das licitações. </a:t>
            </a:r>
            <a:r>
              <a:rPr lang="pt-BR" sz="2000" b="1" dirty="0">
                <a:latin typeface="Arial" panose="020B0604020202020204" pitchFamily="34" charset="0"/>
                <a:cs typeface="Arial" panose="020B0604020202020204" pitchFamily="34" charset="0"/>
              </a:rPr>
              <a:t>Pretensão do Tribunal de Contas da União em responsabilizar o advogado solidariamente com o administrador que decidiu pela contratação direta: impossibilidade, dado que o parecer não é ato administrativo, sendo, quando muito, ato de administração consultiva, que visa a informar, elucidar, sugerir providências administrativas a serem estabelecidas nos atos de administração ativa.</a:t>
            </a:r>
            <a:r>
              <a:rPr lang="pt-BR" sz="2000" dirty="0">
                <a:latin typeface="Arial" panose="020B0604020202020204" pitchFamily="34" charset="0"/>
                <a:cs typeface="Arial" panose="020B0604020202020204" pitchFamily="34" charset="0"/>
              </a:rPr>
              <a:t> Celso Antônio Bandeira de Mello, "Curso de Direito Administrativo", Malheiros Ed., 13ª ed., p. 377. II. - </a:t>
            </a:r>
            <a:r>
              <a:rPr lang="pt-BR" sz="2000" b="1" dirty="0">
                <a:latin typeface="Arial" panose="020B0604020202020204" pitchFamily="34" charset="0"/>
                <a:cs typeface="Arial" panose="020B0604020202020204" pitchFamily="34" charset="0"/>
              </a:rPr>
              <a:t>O advogado somente será civilmente responsável pelos danos causados a seus clientes ou a terceiros, se decorrentes de erro grave, inescusável, ou de ato ou omissão praticado com culpa</a:t>
            </a:r>
            <a:r>
              <a:rPr lang="pt-BR" sz="2000" dirty="0">
                <a:latin typeface="Arial" panose="020B0604020202020204" pitchFamily="34" charset="0"/>
                <a:cs typeface="Arial" panose="020B0604020202020204" pitchFamily="34" charset="0"/>
              </a:rPr>
              <a:t>, em sentido largo: Cód. Civil, art. 159; Lei 8.906/94, art. 32. III. - Mandado de Segurança deferido. (MS 24073, Relator(a):  Min. CARLOS VELLOSO, Tribunal Pleno, julgado em 06/11/2002, DJ 31-10-2003) </a:t>
            </a:r>
          </a:p>
        </p:txBody>
      </p:sp>
    </p:spTree>
    <p:extLst>
      <p:ext uri="{BB962C8B-B14F-4D97-AF65-F5344CB8AC3E}">
        <p14:creationId xmlns:p14="http://schemas.microsoft.com/office/powerpoint/2010/main" val="4274450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dirty="0">
                <a:latin typeface="Arial" panose="020B0604020202020204" pitchFamily="34" charset="0"/>
                <a:cs typeface="Arial" panose="020B0604020202020204" pitchFamily="34" charset="0"/>
              </a:rPr>
              <a:t>ADVOGADO PÚBLICO - RESPONSABILIDADE - ARTIGO 38 DA LEI Nº 8.666/93 - TRIBUNAL DE CONTAS DA UNIÃO - ESCLARECIMENTOS. Prevendo o artigo 38 da Lei nº 8.666/93 que a </a:t>
            </a:r>
            <a:r>
              <a:rPr 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manifestação da assessoria jurídica quanto a editais de licitação, contratos, acordos, convênios e ajustes não se limita a simples opinião</a:t>
            </a:r>
            <a:r>
              <a:rPr lang="pt-BR" dirty="0">
                <a:latin typeface="Arial" panose="020B0604020202020204" pitchFamily="34" charset="0"/>
                <a:cs typeface="Arial" panose="020B0604020202020204" pitchFamily="34" charset="0"/>
              </a:rPr>
              <a:t>, alcançando a aprovação, ou não, descabe a recusa à convocação do Tribunal de Contas da União para serem prestados esclarecimentos.” (MS 24584, Relator(a):  Min. MARCO AURÉLIO, Tribunal Pleno, julgado em 09/08/2007, DJe-112 DIVULG 19-06-2008 PUBLIC 20-06-2008)</a:t>
            </a:r>
          </a:p>
        </p:txBody>
      </p:sp>
    </p:spTree>
    <p:extLst>
      <p:ext uri="{BB962C8B-B14F-4D97-AF65-F5344CB8AC3E}">
        <p14:creationId xmlns:p14="http://schemas.microsoft.com/office/powerpoint/2010/main" val="232826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83326" y="678633"/>
            <a:ext cx="10883537" cy="1325563"/>
          </a:xfrm>
        </p:spPr>
        <p:txBody>
          <a:bodyPr>
            <a:normAutofit/>
          </a:bodyPr>
          <a:lstStyle/>
          <a:p>
            <a:pPr algn="ctr"/>
            <a:r>
              <a:rPr lang="pt-BR" dirty="0"/>
              <a:t>Advocacia Pública Lei 14.133/21 - NLL</a:t>
            </a:r>
          </a:p>
        </p:txBody>
      </p:sp>
      <p:sp>
        <p:nvSpPr>
          <p:cNvPr id="4" name="Retângulo 3"/>
          <p:cNvSpPr/>
          <p:nvPr/>
        </p:nvSpPr>
        <p:spPr>
          <a:xfrm>
            <a:off x="770709" y="1802675"/>
            <a:ext cx="10502537" cy="2677656"/>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Art. 10. Se as autoridades competentes e os servidores públicos que tiverem participado dos procedimentos relacionados às licitações e aos contratos de que trata esta Lei precisarem defender-se nas esferas administrativa, controladora ou judicial em razão de ato praticado com estrita observância de orientação constante em parecer jurídico elaborado na forma do </a:t>
            </a:r>
            <a:r>
              <a:rPr kumimoji="0" lang="pt-BR" sz="2400" b="0" i="0" u="none" strike="noStrike" kern="1200" cap="none" spc="0" normalizeH="0" baseline="0" noProof="0" dirty="0">
                <a:ln>
                  <a:noFill/>
                </a:ln>
                <a:solidFill>
                  <a:prstClr val="black"/>
                </a:solidFill>
                <a:effectLst/>
                <a:uLnTx/>
                <a:uFillTx/>
                <a:latin typeface="Calibri"/>
                <a:ea typeface="+mn-ea"/>
                <a:cs typeface="+mn-cs"/>
                <a:hlinkClick r:id="rId3"/>
              </a:rPr>
              <a:t>§ 1º do art. 53 desta Lei</a:t>
            </a:r>
            <a:r>
              <a:rPr kumimoji="0" lang="pt-BR" sz="2400" b="0" i="0" u="none" strike="noStrike" kern="1200" cap="none" spc="0" normalizeH="0" baseline="0" noProof="0" dirty="0">
                <a:ln>
                  <a:noFill/>
                </a:ln>
                <a:solidFill>
                  <a:prstClr val="black"/>
                </a:solidFill>
                <a:effectLst/>
                <a:uLnTx/>
                <a:uFillTx/>
                <a:latin typeface="Calibri"/>
                <a:ea typeface="+mn-ea"/>
                <a:cs typeface="+mn-cs"/>
              </a:rPr>
              <a:t>, a advocacia pública promoverá, a critério do agente público, sua representação judicial ou extrajudicial.</a:t>
            </a:r>
          </a:p>
        </p:txBody>
      </p:sp>
      <p:sp>
        <p:nvSpPr>
          <p:cNvPr id="5" name="CaixaDeTexto 4"/>
          <p:cNvSpPr txBox="1"/>
          <p:nvPr/>
        </p:nvSpPr>
        <p:spPr>
          <a:xfrm>
            <a:off x="770709" y="4623525"/>
            <a:ext cx="10502537" cy="73866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err="1">
                <a:ln>
                  <a:noFill/>
                </a:ln>
                <a:solidFill>
                  <a:prstClr val="black"/>
                </a:solidFill>
                <a:effectLst/>
                <a:uLnTx/>
                <a:uFillTx/>
                <a:latin typeface="Calibri"/>
                <a:ea typeface="+mn-ea"/>
                <a:cs typeface="+mn-cs"/>
              </a:rPr>
              <a:t>Obs</a:t>
            </a:r>
            <a:r>
              <a:rPr kumimoji="0" lang="pt-BR" sz="2400" b="0" i="0" u="none" strike="noStrike" kern="1200" cap="none" spc="0" normalizeH="0" baseline="0" noProof="0" dirty="0">
                <a:ln>
                  <a:noFill/>
                </a:ln>
                <a:solidFill>
                  <a:prstClr val="black"/>
                </a:solidFill>
                <a:effectLst/>
                <a:uLnTx/>
                <a:uFillTx/>
                <a:latin typeface="Calibri"/>
                <a:ea typeface="+mn-ea"/>
                <a:cs typeface="+mn-cs"/>
              </a:rPr>
              <a:t>: A regra se aplica, inclusive, no caso do servidor não ocupar mais o cargo.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ixaDeTexto 5">
            <a:extLst>
              <a:ext uri="{FF2B5EF4-FFF2-40B4-BE49-F238E27FC236}">
                <a16:creationId xmlns:a16="http://schemas.microsoft.com/office/drawing/2014/main" id="{64A4DDCB-86DC-DDF1-6866-3119F0DBA281}"/>
              </a:ext>
            </a:extLst>
          </p:cNvPr>
          <p:cNvSpPr txBox="1"/>
          <p:nvPr/>
        </p:nvSpPr>
        <p:spPr>
          <a:xfrm>
            <a:off x="770709" y="5362189"/>
            <a:ext cx="10502537" cy="1200329"/>
          </a:xfrm>
          <a:prstGeom prst="rect">
            <a:avLst/>
          </a:prstGeom>
          <a:noFill/>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Ação Direta de Inconstitucionalidade n.º 6.915, ajuizada pela Associação Nacional dos Procuradores dos Estados e do Distrito Federal – </a:t>
            </a:r>
            <a:r>
              <a:rPr kumimoji="0" lang="pt-BR"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Anape</a:t>
            </a:r>
            <a:r>
              <a:rPr kumimoji="0" lang="pt-B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onde se afirma que, grosso modo, a União ofendeu o pacto federativo quando criou uma nova atribuição a cada procurador público, independente de atuar na esfera federal, estadual, municipal ou distrital.</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513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8B9-A1A0-4B6C-741C-0446DD1B117B}"/>
              </a:ext>
            </a:extLst>
          </p:cNvPr>
          <p:cNvSpPr>
            <a:spLocks noGrp="1"/>
          </p:cNvSpPr>
          <p:nvPr>
            <p:ph type="title"/>
          </p:nvPr>
        </p:nvSpPr>
        <p:spPr>
          <a:xfrm>
            <a:off x="738612" y="681038"/>
            <a:ext cx="10515600" cy="1048174"/>
          </a:xfrm>
          <a:ln>
            <a:solidFill>
              <a:schemeClr val="tx1"/>
            </a:solidFill>
          </a:ln>
        </p:spPr>
        <p:txBody>
          <a:bodyPr>
            <a:normAutofit fontScale="90000"/>
          </a:bodyPr>
          <a:lstStyle/>
          <a:p>
            <a:pPr algn="ctr"/>
            <a:r>
              <a:rPr lang="pt-BR" sz="4000" dirty="0"/>
              <a:t>"Pareceres jurídicos em licitações devem ser  expedidos por servidores concursados"</a:t>
            </a:r>
          </a:p>
        </p:txBody>
      </p:sp>
      <p:sp>
        <p:nvSpPr>
          <p:cNvPr id="6" name="Espaço Reservado para Conteúdo 5">
            <a:extLst>
              <a:ext uri="{FF2B5EF4-FFF2-40B4-BE49-F238E27FC236}">
                <a16:creationId xmlns:a16="http://schemas.microsoft.com/office/drawing/2014/main" id="{2937CBB5-E78F-0F43-A701-0CD6351E4AAE}"/>
              </a:ext>
            </a:extLst>
          </p:cNvPr>
          <p:cNvSpPr>
            <a:spLocks noGrp="1"/>
          </p:cNvSpPr>
          <p:nvPr>
            <p:ph idx="1"/>
          </p:nvPr>
        </p:nvSpPr>
        <p:spPr>
          <a:xfrm>
            <a:off x="738612" y="1937442"/>
            <a:ext cx="10515600" cy="4420496"/>
          </a:xfrm>
        </p:spPr>
        <p:txBody>
          <a:bodyPr>
            <a:normAutofit fontScale="92500"/>
          </a:bodyPr>
          <a:lstStyle/>
          <a:p>
            <a:pPr marL="0" indent="0" algn="just">
              <a:buNone/>
            </a:pPr>
            <a:r>
              <a:rPr lang="pt-BR" sz="2800" dirty="0"/>
              <a:t>"O Tribunal de Contas do Estado do Paraná (TCE-PR) recomendou ao Município de Porecatu (Região Norte) que os pareceres jurídicos em licitações e contratações  diretas sejam elaborados por procuradores jurídicos concursados, titulares de cargos  efetivos.  </a:t>
            </a:r>
          </a:p>
          <a:p>
            <a:pPr marL="0" indent="0" algn="just">
              <a:buNone/>
            </a:pPr>
            <a:endParaRPr lang="pt-BR" sz="2800" dirty="0"/>
          </a:p>
          <a:p>
            <a:pPr marL="0" indent="0" algn="just">
              <a:buNone/>
            </a:pPr>
            <a:r>
              <a:rPr lang="pt-BR" sz="2800" dirty="0"/>
              <a:t>"○ Ministério Público de Contas (MPC) ressaltou que o parecer jurídico relativo à  contratação do serviço, que adotou entendimento contrário às análises da comissão  de licitação e do controlador interno, foi subscrito por servidor comissionado  ocupante do cargo de assessor jurídico, em ofensa às disposições dos prejulgados  números 6 e 25 do TCE-PR </a:t>
            </a:r>
          </a:p>
          <a:p>
            <a:pPr marL="0" indent="0" algn="just">
              <a:buNone/>
            </a:pPr>
            <a:r>
              <a:rPr lang="pt-BR" sz="2800" dirty="0"/>
              <a:t>(Acórdão 1053/22 - Tribunal Pleno - Representação da Lei 8.666).</a:t>
            </a:r>
            <a:endParaRPr lang="pt-BR" dirty="0"/>
          </a:p>
        </p:txBody>
      </p:sp>
      <p:pic>
        <p:nvPicPr>
          <p:cNvPr id="3" name="Imagem 2">
            <a:extLst>
              <a:ext uri="{FF2B5EF4-FFF2-40B4-BE49-F238E27FC236}">
                <a16:creationId xmlns:a16="http://schemas.microsoft.com/office/drawing/2014/main" id="{1CA55936-3048-E80A-3930-C783C7E5FC84}"/>
              </a:ext>
            </a:extLst>
          </p:cNvPr>
          <p:cNvPicPr>
            <a:picLocks noChangeAspect="1"/>
          </p:cNvPicPr>
          <p:nvPr/>
        </p:nvPicPr>
        <p:blipFill>
          <a:blip r:embed="rId3"/>
          <a:stretch>
            <a:fillRect/>
          </a:stretch>
        </p:blipFill>
        <p:spPr>
          <a:xfrm>
            <a:off x="9448800" y="5991225"/>
            <a:ext cx="2743200" cy="866775"/>
          </a:xfrm>
          <a:prstGeom prst="rect">
            <a:avLst/>
          </a:prstGeom>
        </p:spPr>
      </p:pic>
    </p:spTree>
    <p:extLst>
      <p:ext uri="{BB962C8B-B14F-4D97-AF65-F5344CB8AC3E}">
        <p14:creationId xmlns:p14="http://schemas.microsoft.com/office/powerpoint/2010/main" val="4122287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marL="514350" indent="-514350" algn="ctr"/>
            <a:r>
              <a:rPr lang="pt-BR" sz="3600" b="1" dirty="0"/>
              <a:t>Gestores da Copel Telecom devem restituir R$ 125 mil por contratação indevida</a:t>
            </a:r>
          </a:p>
        </p:txBody>
      </p:sp>
      <p:sp>
        <p:nvSpPr>
          <p:cNvPr id="3" name="Espaço Reservado para Conteúdo 2"/>
          <p:cNvSpPr>
            <a:spLocks noGrp="1"/>
          </p:cNvSpPr>
          <p:nvPr>
            <p:ph idx="1"/>
          </p:nvPr>
        </p:nvSpPr>
        <p:spPr>
          <a:xfrm>
            <a:off x="409712" y="1801641"/>
            <a:ext cx="8200134" cy="4087638"/>
          </a:xfrm>
        </p:spPr>
        <p:txBody>
          <a:bodyPr>
            <a:noAutofit/>
          </a:bodyPr>
          <a:lstStyle/>
          <a:p>
            <a:pPr marL="0" indent="0" algn="just">
              <a:buNone/>
            </a:pPr>
            <a:r>
              <a:rPr lang="pt-BR" sz="1700" b="0" i="0" dirty="0">
                <a:effectLst/>
              </a:rPr>
              <a:t>O Tribunal de Contas do Estado do Paraná determinou a devolução solidária, ao cofre estadual, de R$ 125.000,00, por quatro gestores da Copel Telecomunicações S/A em 2016: [...]</a:t>
            </a:r>
          </a:p>
          <a:p>
            <a:pPr marL="0" indent="0" algn="just">
              <a:buNone/>
            </a:pPr>
            <a:r>
              <a:rPr lang="pt-BR" sz="1700" b="0" i="0" dirty="0">
                <a:effectLst/>
              </a:rPr>
              <a:t>O TCE-PR também aplicou multa individual, que em janeiro corresponde a R$ 3.904,80, a cada um deles - somando um total de R$ 15.619,20. [...]</a:t>
            </a:r>
          </a:p>
          <a:p>
            <a:pPr marL="0" indent="0" algn="just">
              <a:buNone/>
            </a:pPr>
            <a:r>
              <a:rPr lang="pt-BR" sz="1700" b="0" i="0" dirty="0">
                <a:effectLst/>
              </a:rPr>
              <a:t>O motivo das sanções de devolução de recursos e multas foi a contratação irregular, pela Copel Telecom, do escritório de advocacia Sundfeld Advogados, por inexigibilidade de licitação. [...]</a:t>
            </a:r>
          </a:p>
          <a:p>
            <a:pPr marL="0" indent="0" algn="just">
              <a:buNone/>
            </a:pPr>
            <a:r>
              <a:rPr lang="pt-BR" sz="1700" b="0" i="0" dirty="0">
                <a:effectLst/>
              </a:rPr>
              <a:t>[...] De acordo com a 2ª ICE, a contratação afrontou a Lei Federal nº 8.666/93, que estabelece normas para licitações e contratos na administração pública, refletindo na Lei Estadual nº 15.608/07. Também desrespeitou o Prejulgado nº 6 do TCE-PR.</a:t>
            </a:r>
          </a:p>
          <a:p>
            <a:pPr marL="0" indent="0" algn="just">
              <a:buNone/>
            </a:pPr>
            <a:r>
              <a:rPr lang="pt-BR" sz="1700" b="0" i="0" dirty="0">
                <a:effectLst/>
              </a:rPr>
              <a:t>O Ministério Público de Contas (MPC-PR) afirmou que, pelo assunto não se tratar de algo alheio ao cotidiano da empresa, o próprio quadro jurídico da Copel Telecom, a Procuradoria-Geral do Estado ou mesmo o Tribunal de Contas poderiam ter respondido a dúvida, por meio de processo de Consulta.</a:t>
            </a:r>
          </a:p>
          <a:p>
            <a:pPr algn="just">
              <a:buNone/>
            </a:pPr>
            <a:r>
              <a:rPr lang="pt-BR" sz="1600" dirty="0">
                <a:effectLst/>
                <a:ea typeface="Calibri" panose="020F0502020204030204" pitchFamily="34" charset="0"/>
                <a:cs typeface="Times New Roman" panose="02020603050405020304" pitchFamily="18" charset="0"/>
              </a:rPr>
              <a:t>(</a:t>
            </a:r>
            <a:r>
              <a:rPr lang="pt-BR" sz="1600" b="1" i="0" u="none" strike="noStrike" kern="1200" dirty="0">
                <a:solidFill>
                  <a:srgbClr val="000000"/>
                </a:solidFill>
                <a:effectLst/>
              </a:rPr>
              <a:t>Processo</a:t>
            </a:r>
            <a:r>
              <a:rPr lang="pt-BR" sz="1600" b="0" i="0" u="none" strike="noStrike" kern="1200" dirty="0">
                <a:solidFill>
                  <a:srgbClr val="000000"/>
                </a:solidFill>
                <a:effectLst/>
              </a:rPr>
              <a:t> </a:t>
            </a:r>
            <a:r>
              <a:rPr lang="pt-BR" sz="1600" b="1" i="0" u="none" strike="noStrike" kern="1200" dirty="0">
                <a:solidFill>
                  <a:srgbClr val="000000"/>
                </a:solidFill>
                <a:effectLst/>
              </a:rPr>
              <a:t>nº</a:t>
            </a:r>
            <a:r>
              <a:rPr lang="pt-BR" sz="1600" b="0" i="0" u="none" strike="noStrike" kern="1200" dirty="0">
                <a:solidFill>
                  <a:srgbClr val="000000"/>
                </a:solidFill>
                <a:effectLst/>
              </a:rPr>
              <a:t>: 39182/17 – Acórdão 4914/17 – Tribunal Pleno. Rel. Cons. Ivens </a:t>
            </a:r>
            <a:r>
              <a:rPr lang="pt-BR" sz="1600" b="0" i="0" u="none" strike="noStrike" kern="1200" dirty="0" err="1">
                <a:solidFill>
                  <a:srgbClr val="000000"/>
                </a:solidFill>
                <a:effectLst/>
              </a:rPr>
              <a:t>Zschoerper</a:t>
            </a:r>
            <a:r>
              <a:rPr lang="pt-BR" sz="1600" b="0" i="0" u="none" strike="noStrike" kern="1200" dirty="0">
                <a:solidFill>
                  <a:srgbClr val="000000"/>
                </a:solidFill>
                <a:effectLst/>
              </a:rPr>
              <a:t> Linhares</a:t>
            </a:r>
            <a:r>
              <a:rPr lang="pt-BR" sz="1600" dirty="0">
                <a:effectLst/>
                <a:ea typeface="Calibri" panose="020F0502020204030204" pitchFamily="34" charset="0"/>
                <a:cs typeface="Times New Roman" panose="02020603050405020304" pitchFamily="18" charset="0"/>
              </a:rPr>
              <a:t>)</a:t>
            </a: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https://www1.tce.pr.gov.br/noticias/gestores-da-copel-telecom-devem-restituir-r$-125-mil-por-contratacao-indevida/5675/N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39088" y="1651761"/>
            <a:ext cx="2743200" cy="866775"/>
          </a:xfrm>
          <a:prstGeom prst="rect">
            <a:avLst/>
          </a:prstGeom>
        </p:spPr>
      </p:pic>
      <p:pic>
        <p:nvPicPr>
          <p:cNvPr id="5" name="Imagem 4">
            <a:extLst>
              <a:ext uri="{FF2B5EF4-FFF2-40B4-BE49-F238E27FC236}">
                <a16:creationId xmlns:a16="http://schemas.microsoft.com/office/drawing/2014/main" id="{299917B1-073E-0912-36B7-E4D0425DA143}"/>
              </a:ext>
            </a:extLst>
          </p:cNvPr>
          <p:cNvPicPr>
            <a:picLocks noChangeAspect="1"/>
          </p:cNvPicPr>
          <p:nvPr/>
        </p:nvPicPr>
        <p:blipFill>
          <a:blip r:embed="rId4"/>
          <a:stretch>
            <a:fillRect/>
          </a:stretch>
        </p:blipFill>
        <p:spPr>
          <a:xfrm>
            <a:off x="8589757" y="4256116"/>
            <a:ext cx="3596557" cy="2601884"/>
          </a:xfrm>
          <a:prstGeom prst="rect">
            <a:avLst/>
          </a:prstGeom>
        </p:spPr>
      </p:pic>
    </p:spTree>
    <p:extLst>
      <p:ext uri="{BB962C8B-B14F-4D97-AF65-F5344CB8AC3E}">
        <p14:creationId xmlns:p14="http://schemas.microsoft.com/office/powerpoint/2010/main" val="29431985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8A886A45-2C29-04C3-4355-048148B7E6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6CD4F25-D1C7-DE0E-A266-84E48F8516F7}"/>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Afastada devolução imposta a ex-prefeito de Jacarezinho e escritório de advocacia</a:t>
            </a:r>
          </a:p>
        </p:txBody>
      </p:sp>
      <p:sp>
        <p:nvSpPr>
          <p:cNvPr id="3" name="Espaço Reservado para Conteúdo 2">
            <a:extLst>
              <a:ext uri="{FF2B5EF4-FFF2-40B4-BE49-F238E27FC236}">
                <a16:creationId xmlns:a16="http://schemas.microsoft.com/office/drawing/2014/main" id="{A5970734-3369-6915-1508-68C897B4BB38}"/>
              </a:ext>
            </a:extLst>
          </p:cNvPr>
          <p:cNvSpPr>
            <a:spLocks noGrp="1"/>
          </p:cNvSpPr>
          <p:nvPr>
            <p:ph idx="1"/>
          </p:nvPr>
        </p:nvSpPr>
        <p:spPr>
          <a:xfrm>
            <a:off x="409711" y="1647731"/>
            <a:ext cx="10938403" cy="4241548"/>
          </a:xfrm>
        </p:spPr>
        <p:txBody>
          <a:bodyPr>
            <a:noAutofit/>
          </a:bodyPr>
          <a:lstStyle/>
          <a:p>
            <a:pPr algn="just">
              <a:lnSpc>
                <a:spcPct val="100000"/>
              </a:lnSpc>
              <a:spcBef>
                <a:spcPts val="600"/>
              </a:spcBef>
              <a:spcAft>
                <a:spcPts val="600"/>
              </a:spcAft>
            </a:pPr>
            <a:r>
              <a:rPr lang="pt-BR" sz="2000" b="0" i="0" dirty="0">
                <a:effectLst/>
                <a:latin typeface="+mj-lt"/>
              </a:rPr>
              <a:t>Por meio do Acórdão nº 2900/19 - Segunda Câmara, o Tribunal havia determinado a devolução de R$ 426.717,73, solidariamente, pelo ex-prefeito e o escritório Maurício Carneiro Advogados Associados. </a:t>
            </a:r>
          </a:p>
          <a:p>
            <a:pPr algn="just">
              <a:lnSpc>
                <a:spcPct val="100000"/>
              </a:lnSpc>
              <a:spcBef>
                <a:spcPts val="600"/>
              </a:spcBef>
              <a:spcAft>
                <a:spcPts val="600"/>
              </a:spcAft>
            </a:pPr>
            <a:r>
              <a:rPr lang="pt-BR" sz="2000" b="0" i="0" dirty="0">
                <a:effectLst/>
                <a:latin typeface="+mj-lt"/>
              </a:rPr>
              <a:t>Os motivos da determinação haviam sido a </a:t>
            </a:r>
            <a:r>
              <a:rPr lang="pt-BR" sz="2000" b="1" i="0" u="sng" dirty="0">
                <a:effectLst/>
                <a:latin typeface="+mj-lt"/>
              </a:rPr>
              <a:t>falta de justificativa formal para a contratação, realizada por inexigibilidade de licitação</a:t>
            </a:r>
            <a:r>
              <a:rPr lang="pt-BR" sz="2000" b="0" i="0" dirty="0">
                <a:effectLst/>
                <a:latin typeface="+mj-lt"/>
              </a:rPr>
              <a:t>; e a indevida antecipação do pagamento de honorários advocatícios ao escritório, em ofensa ao regular processo de liquidação de despesas definido na Lei nº 4.320/1964.</a:t>
            </a:r>
          </a:p>
          <a:p>
            <a:pPr algn="just">
              <a:lnSpc>
                <a:spcPct val="100000"/>
              </a:lnSpc>
              <a:spcBef>
                <a:spcPts val="600"/>
              </a:spcBef>
              <a:spcAft>
                <a:spcPts val="600"/>
              </a:spcAft>
            </a:pPr>
            <a:r>
              <a:rPr lang="pt-BR" sz="2000" b="0" i="0" dirty="0">
                <a:effectLst/>
                <a:latin typeface="+mj-lt"/>
              </a:rPr>
              <a:t>O escritório contratado pelo Município de Jacarezinho interpôs Recurso de Revista solicitando a reforma do Acórdão nº 2900/19. </a:t>
            </a:r>
            <a:r>
              <a:rPr lang="pt-BR" sz="2000" b="1" i="0" dirty="0">
                <a:effectLst/>
                <a:latin typeface="+mj-lt"/>
              </a:rPr>
              <a:t>Na petição, a empresa comprovou que realizou as atividades previstas. Assim, o relator do processo, propôs o julgamento para afastar a devolução dos valores</a:t>
            </a:r>
            <a:r>
              <a:rPr lang="pt-BR" sz="2000" b="0" i="0" dirty="0">
                <a:effectLst/>
                <a:latin typeface="+mj-lt"/>
              </a:rPr>
              <a:t> </a:t>
            </a:r>
            <a:r>
              <a:rPr lang="pt-BR" sz="2000" b="1" i="0" dirty="0">
                <a:effectLst/>
                <a:latin typeface="+mj-lt"/>
              </a:rPr>
              <a:t>pagos e lembrou que a jurisprudência da Corte tem deixado de aplicar a sanção de ressarcimento de valores quando houver comprovação da realização da atividade pela empresa </a:t>
            </a:r>
            <a:r>
              <a:rPr lang="pt-BR" sz="2000" b="0" i="0" dirty="0">
                <a:effectLst/>
                <a:latin typeface="+mj-lt"/>
              </a:rPr>
              <a:t>irregularmente contratada.</a:t>
            </a:r>
          </a:p>
          <a:p>
            <a:pPr algn="just">
              <a:lnSpc>
                <a:spcPct val="100000"/>
              </a:lnSpc>
              <a:spcBef>
                <a:spcPts val="600"/>
              </a:spcBef>
              <a:spcAft>
                <a:spcPts val="600"/>
              </a:spcAft>
            </a:pPr>
            <a:r>
              <a:rPr lang="pt-BR" sz="2000" b="0" i="0" dirty="0">
                <a:effectLst/>
                <a:latin typeface="+mj-lt"/>
              </a:rPr>
              <a:t>Devido às duas irregularidades, o TCE-PR havia aplicado duas multas ao ex-prefeito, que originalmente somavam R$ 8.344,80. </a:t>
            </a:r>
            <a:r>
              <a:rPr lang="pt-BR" sz="2000" b="1" i="0" dirty="0">
                <a:effectLst/>
                <a:latin typeface="+mj-lt"/>
              </a:rPr>
              <a:t>Essas sanções foram mantidas.  </a:t>
            </a:r>
          </a:p>
          <a:p>
            <a:pPr>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https://www1.tce.pr.gov.br/noticias/afastada-devolucao-imposta-a-ex-prefeito-de-jacarezinho-e-escritorio-de-advocacia/10690/N</a:t>
            </a:r>
            <a:br>
              <a:rPr lang="pt-BR" sz="3600" dirty="0">
                <a:effectLst/>
                <a:latin typeface="Calibri" panose="020F0502020204030204" pitchFamily="34" charset="0"/>
                <a:ea typeface="Calibri" panose="020F0502020204030204" pitchFamily="34" charset="0"/>
                <a:cs typeface="Times New Roman" panose="02020603050405020304" pitchFamily="18" charset="0"/>
              </a:rPr>
            </a:b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endParaRPr lang="pt-BR" sz="2400" b="1" dirty="0"/>
          </a:p>
        </p:txBody>
      </p:sp>
      <p:pic>
        <p:nvPicPr>
          <p:cNvPr id="10" name="Imagem 9">
            <a:extLst>
              <a:ext uri="{FF2B5EF4-FFF2-40B4-BE49-F238E27FC236}">
                <a16:creationId xmlns:a16="http://schemas.microsoft.com/office/drawing/2014/main" id="{D46716C6-C196-C6A0-94AE-65F8F2DF8B32}"/>
              </a:ext>
            </a:extLst>
          </p:cNvPr>
          <p:cNvPicPr>
            <a:picLocks noChangeAspect="1"/>
          </p:cNvPicPr>
          <p:nvPr/>
        </p:nvPicPr>
        <p:blipFill>
          <a:blip r:embed="rId3"/>
          <a:stretch>
            <a:fillRect/>
          </a:stretch>
        </p:blipFill>
        <p:spPr>
          <a:xfrm>
            <a:off x="9229211" y="5889279"/>
            <a:ext cx="2743200" cy="866775"/>
          </a:xfrm>
          <a:prstGeom prst="rect">
            <a:avLst/>
          </a:prstGeom>
        </p:spPr>
      </p:pic>
    </p:spTree>
    <p:extLst>
      <p:ext uri="{BB962C8B-B14F-4D97-AF65-F5344CB8AC3E}">
        <p14:creationId xmlns:p14="http://schemas.microsoft.com/office/powerpoint/2010/main" val="4037976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algn="ctr"/>
            <a:r>
              <a:rPr lang="pt-BR" sz="3200" b="1" dirty="0"/>
              <a:t>Araruna: Em recurso, TCE-PR afasta multa imposta a consultoria jurídica e contábil</a:t>
            </a:r>
          </a:p>
        </p:txBody>
      </p:sp>
      <p:sp>
        <p:nvSpPr>
          <p:cNvPr id="3" name="Espaço Reservado para Conteúdo 2"/>
          <p:cNvSpPr>
            <a:spLocks noGrp="1"/>
          </p:cNvSpPr>
          <p:nvPr>
            <p:ph idx="1"/>
          </p:nvPr>
        </p:nvSpPr>
        <p:spPr>
          <a:xfrm>
            <a:off x="409712" y="1801641"/>
            <a:ext cx="8200134" cy="4087638"/>
          </a:xfrm>
        </p:spPr>
        <p:txBody>
          <a:bodyPr>
            <a:noAutofit/>
          </a:bodyPr>
          <a:lstStyle/>
          <a:p>
            <a:pPr marL="0" indent="0" algn="just">
              <a:buNone/>
            </a:pPr>
            <a:r>
              <a:rPr lang="pt-BR" sz="1800" dirty="0"/>
              <a:t>O Pleno do Tribunal de Contas do Estado julgou parcialmente procedente Recurso de Revista formulado pela TDB/VIA Controladoria Municipal Ltda. contra o Acórdão nº 2779/24, proferido pela Segunda Câmara do TCE-PR. </a:t>
            </a:r>
          </a:p>
          <a:p>
            <a:pPr marL="0" indent="0" algn="just">
              <a:buNone/>
            </a:pPr>
            <a:r>
              <a:rPr lang="pt-BR" sz="1800" dirty="0"/>
              <a:t>A decisão contestada havia dado provimento a Tomada de Contas Extraordinária proposta pela então Coordenadoria de Gestão Municipal (CGM) da Corte, </a:t>
            </a:r>
            <a:r>
              <a:rPr lang="pt-BR" sz="1800" b="1" dirty="0"/>
              <a:t>a qual apontou para a irregular contratação da empresa pela Prefeitura de Araruna para prestar serviços de consultoria contábil e jurídica para fins de acompanhamento de gestão.</a:t>
            </a:r>
            <a:endParaRPr lang="pt-BR" sz="1800" dirty="0"/>
          </a:p>
          <a:p>
            <a:pPr marL="0" indent="0" algn="just">
              <a:buNone/>
            </a:pPr>
            <a:r>
              <a:rPr lang="pt-BR" sz="1800" dirty="0"/>
              <a:t>Como resultado, naquela ocasião, a empresa, </a:t>
            </a:r>
            <a:r>
              <a:rPr lang="pt-BR" sz="1800" b="1" dirty="0"/>
              <a:t>selecionada por inexigibilidade de licitação</a:t>
            </a:r>
            <a:r>
              <a:rPr lang="pt-BR" sz="1800" dirty="0"/>
              <a:t> ainda em 2018, havia sido multada pela prática, que viola as disposições do </a:t>
            </a:r>
            <a:r>
              <a:rPr lang="pt-BR" sz="1800" dirty="0">
                <a:hlinkClick r:id="rId3"/>
              </a:rPr>
              <a:t>Prejulgado nº 6 do TCE-PR</a:t>
            </a:r>
            <a:r>
              <a:rPr lang="pt-BR" sz="1800" dirty="0"/>
              <a:t> e do artigo 37, II, da Constituição Federal (CF/88).</a:t>
            </a:r>
          </a:p>
          <a:p>
            <a:pPr marL="0" indent="0" algn="just">
              <a:buNone/>
            </a:pPr>
            <a:r>
              <a:rPr lang="pt-BR" sz="1800" dirty="0"/>
              <a:t>Conforme o relator do processo, </a:t>
            </a:r>
            <a:r>
              <a:rPr lang="pt-BR" sz="1800" b="1" dirty="0"/>
              <a:t>apesar de a conduta ter sido ilegal, não é possível sancionar a empresa prestadora do serviço pela irregularidade</a:t>
            </a:r>
            <a:r>
              <a:rPr lang="pt-BR" sz="1800" dirty="0"/>
              <a:t>. Segundo ele, as determinações legais estão voltadas à gestão pública, cabendo a esta a observância à prática de atos administrativos de acordo com a lei.</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r>
              <a:rPr lang="pt-BR" sz="1800" dirty="0">
                <a:latin typeface="Calibri" panose="020F0502020204030204" pitchFamily="34" charset="0"/>
                <a:ea typeface="Calibri" panose="020F0502020204030204" pitchFamily="34" charset="0"/>
                <a:cs typeface="Times New Roman" panose="02020603050405020304" pitchFamily="18" charset="0"/>
              </a:rPr>
              <a:t>https://www1.tce.pr.gov.br/noticias/araruna-em-recurso-tce-pr-afasta-multa-imposta-a-consultoria-juridica-e-contabil/12277/N</a:t>
            </a: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4"/>
          <a:stretch>
            <a:fillRect/>
          </a:stretch>
        </p:blipFill>
        <p:spPr>
          <a:xfrm>
            <a:off x="9039088" y="1651761"/>
            <a:ext cx="2743200" cy="866775"/>
          </a:xfrm>
          <a:prstGeom prst="rect">
            <a:avLst/>
          </a:prstGeom>
        </p:spPr>
      </p:pic>
      <p:pic>
        <p:nvPicPr>
          <p:cNvPr id="2050" name="Picture 2" descr="Terceirização de serviços contábeis é considerad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211" y="4628297"/>
            <a:ext cx="3349789" cy="222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793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Ratificação da autoridade</a:t>
            </a:r>
            <a:endParaRPr lang="pt-BR"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57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Imagem 3" descr="Screenshot_20220503-204211_Instagram.jpg"/>
          <p:cNvPicPr>
            <a:picLocks noChangeAspect="1"/>
          </p:cNvPicPr>
          <p:nvPr/>
        </p:nvPicPr>
        <p:blipFill>
          <a:blip r:embed="rId3" cstate="print"/>
          <a:stretch>
            <a:fillRect/>
          </a:stretch>
        </p:blipFill>
        <p:spPr>
          <a:xfrm>
            <a:off x="1920240" y="711299"/>
            <a:ext cx="7328263" cy="5767878"/>
          </a:xfrm>
          <a:prstGeom prst="rect">
            <a:avLst/>
          </a:prstGeom>
        </p:spPr>
      </p:pic>
    </p:spTree>
    <p:extLst>
      <p:ext uri="{BB962C8B-B14F-4D97-AF65-F5344CB8AC3E}">
        <p14:creationId xmlns:p14="http://schemas.microsoft.com/office/powerpoint/2010/main" val="22641641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dirty="0"/>
              <a:t>Manual de compras diretas TCU</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sz="3200" dirty="0"/>
              <a:t>Somente após verificação de todos os requisitos necessários à contratação, será elaborado relatório da cotação eletrônica, que será </a:t>
            </a:r>
            <a:r>
              <a:rPr lang="pt-BR" sz="3200" b="1" dirty="0"/>
              <a:t>submetido à autoridade responsável por sua homologação </a:t>
            </a:r>
            <a:r>
              <a:rPr lang="pt-BR" sz="3200" dirty="0"/>
              <a:t>(a mesma autoridade responsável pela autorização da dispensa em razão do valor), que poderá, ainda, efetuar seu cancelamento no sistema.</a:t>
            </a:r>
          </a:p>
          <a:p>
            <a:pPr marL="0" indent="0" algn="just">
              <a:buNone/>
            </a:pPr>
            <a:endParaRPr lang="pt-BR" sz="3200" dirty="0">
              <a:solidFill>
                <a:srgbClr val="000000"/>
              </a:solidFill>
              <a:latin typeface="Arial" panose="020B0604020202020204" pitchFamily="34" charset="0"/>
              <a:cs typeface="Arial" panose="020B0604020202020204" pitchFamily="34" charset="0"/>
            </a:endParaRPr>
          </a:p>
          <a:p>
            <a:pPr marL="0" indent="0" algn="just">
              <a:buNone/>
            </a:pPr>
            <a:r>
              <a:rPr lang="pt-BR" sz="3200" dirty="0">
                <a:solidFill>
                  <a:srgbClr val="000000"/>
                </a:solidFill>
                <a:latin typeface="Arial" panose="020B0604020202020204" pitchFamily="34" charset="0"/>
                <a:cs typeface="Arial" panose="020B0604020202020204" pitchFamily="34" charset="0"/>
              </a:rPr>
              <a:t>*Parecer jurídico nessa fase?</a:t>
            </a:r>
          </a:p>
          <a:p>
            <a:pPr marL="0" indent="0" algn="just">
              <a:buNone/>
            </a:pPr>
            <a:r>
              <a:rPr lang="pt-BR" sz="3200" dirty="0">
                <a:solidFill>
                  <a:srgbClr val="000000"/>
                </a:solidFill>
                <a:latin typeface="Arial" panose="020B0604020202020204" pitchFamily="34" charset="0"/>
                <a:cs typeface="Arial" panose="020B0604020202020204" pitchFamily="34" charset="0"/>
              </a:rPr>
              <a:t>*Quem é a autoridade?</a:t>
            </a:r>
          </a:p>
        </p:txBody>
      </p:sp>
    </p:spTree>
    <p:extLst>
      <p:ext uri="{BB962C8B-B14F-4D97-AF65-F5344CB8AC3E}">
        <p14:creationId xmlns:p14="http://schemas.microsoft.com/office/powerpoint/2010/main" val="35948106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600" dirty="0"/>
              <a:t>INSTRUÇÃO NORMATIVA SEGES/ME Nº 67, DE 8 DE JULHO DE 2021 – Dispensa Eletrônica</a:t>
            </a:r>
            <a:endParaRPr lang="pt-BR" sz="36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8114" y="2127738"/>
            <a:ext cx="11270789" cy="4144757"/>
          </a:xfrm>
        </p:spPr>
        <p:txBody>
          <a:bodyPr>
            <a:noAutofit/>
          </a:bodyPr>
          <a:lstStyle/>
          <a:p>
            <a:pPr marL="0" indent="0" algn="just">
              <a:buNone/>
            </a:pPr>
            <a:r>
              <a:rPr lang="pt-BR" sz="3200" dirty="0"/>
              <a:t>Art. 23. Encerradas a etapa de julgamento e de habilitação, o processo será encaminhado à autoridade superior para adjudicação do objeto e homologação do procedimento, observado, no que couber, o disposto no art. 71 da Lei nº 14.133, de 2021.</a:t>
            </a:r>
            <a:endParaRPr lang="pt-BR"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0155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Participação de ME e EPP</a:t>
            </a:r>
            <a:endParaRPr lang="pt-BR"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6500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5"/>
            <a:ext cx="11062252" cy="900396"/>
          </a:xfrm>
        </p:spPr>
        <p:txBody>
          <a:bodyPr>
            <a:noAutofit/>
          </a:bodyPr>
          <a:lstStyle/>
          <a:p>
            <a:pPr algn="ctr"/>
            <a:r>
              <a:rPr lang="pt-BR" dirty="0">
                <a:latin typeface="Calibri" panose="020F0502020204030204" pitchFamily="34" charset="0"/>
                <a:ea typeface="Calibri" panose="020F0502020204030204" pitchFamily="34" charset="0"/>
                <a:cs typeface="Times New Roman" panose="02020603050405020304" pitchFamily="18" charset="0"/>
              </a:rPr>
              <a:t>Participação de ME e EPP</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8114" y="1644162"/>
            <a:ext cx="11270789" cy="4628333"/>
          </a:xfrm>
        </p:spPr>
        <p:txBody>
          <a:bodyPr>
            <a:noAutofit/>
          </a:bodyPr>
          <a:lstStyle/>
          <a:p>
            <a:pPr marL="0" indent="0" algn="just">
              <a:buNone/>
            </a:pPr>
            <a:r>
              <a:rPr lang="pt-BR" dirty="0"/>
              <a:t>Art. 4º Aplicam-se às licitações e contratos disciplinados por esta Lei as disposições constantes dos </a:t>
            </a:r>
            <a:r>
              <a:rPr lang="pt-BR" dirty="0" err="1">
                <a:hlinkClick r:id="rId3"/>
              </a:rPr>
              <a:t>arts</a:t>
            </a:r>
            <a:r>
              <a:rPr lang="pt-BR" dirty="0">
                <a:hlinkClick r:id="rId3"/>
              </a:rPr>
              <a:t>. 42 a 49 da Lei Complementar nº 123, de 14 de dezembro de 2006.</a:t>
            </a:r>
            <a:endParaRPr lang="pt-BR" dirty="0"/>
          </a:p>
          <a:p>
            <a:pPr marL="0" indent="0" algn="just">
              <a:buNone/>
            </a:pPr>
            <a:r>
              <a:rPr lang="pt-BR" dirty="0"/>
              <a:t>§ 1º As disposições a que se refere o caput deste artigo </a:t>
            </a:r>
            <a:r>
              <a:rPr lang="pt-BR" b="1" u="sng" dirty="0"/>
              <a:t>NÃO</a:t>
            </a:r>
            <a:r>
              <a:rPr lang="pt-BR" dirty="0"/>
              <a:t> são aplicadas:</a:t>
            </a:r>
          </a:p>
          <a:p>
            <a:pPr marL="0" indent="0" algn="just">
              <a:buNone/>
            </a:pPr>
            <a:r>
              <a:rPr lang="pt-BR" dirty="0"/>
              <a:t>I - no caso de licitação para aquisição de bens ou contratação de serviços em geral, </a:t>
            </a:r>
            <a:r>
              <a:rPr lang="pt-BR" b="1" u="sng" dirty="0"/>
              <a:t>ao item cujo valor estimado for superior à receita bruta máxima admitida para fins de enquadramento como empresa de pequeno porte</a:t>
            </a:r>
            <a:r>
              <a:rPr lang="pt-BR" dirty="0"/>
              <a:t>;</a:t>
            </a:r>
          </a:p>
          <a:p>
            <a:pPr marL="0" indent="0" algn="just">
              <a:buNone/>
            </a:pPr>
            <a:r>
              <a:rPr lang="pt-BR" dirty="0"/>
              <a:t>II - no caso de contratação de obras e serviços de engenharia, às licitações </a:t>
            </a:r>
            <a:r>
              <a:rPr lang="pt-BR" b="1" u="sng" dirty="0"/>
              <a:t>cujo valor estimado for superior à receita bruta máxima admitida para fins de enquadramento como empresa de pequeno porte.</a:t>
            </a:r>
          </a:p>
        </p:txBody>
      </p:sp>
    </p:spTree>
    <p:extLst>
      <p:ext uri="{BB962C8B-B14F-4D97-AF65-F5344CB8AC3E}">
        <p14:creationId xmlns:p14="http://schemas.microsoft.com/office/powerpoint/2010/main" val="38753751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5"/>
            <a:ext cx="11062252" cy="891604"/>
          </a:xfrm>
        </p:spPr>
        <p:txBody>
          <a:bodyPr>
            <a:noAutofit/>
          </a:bodyPr>
          <a:lstStyle/>
          <a:p>
            <a:pPr algn="ctr"/>
            <a:r>
              <a:rPr lang="pt-BR" dirty="0">
                <a:latin typeface="Calibri" panose="020F0502020204030204" pitchFamily="34" charset="0"/>
                <a:ea typeface="Calibri" panose="020F0502020204030204" pitchFamily="34" charset="0"/>
                <a:cs typeface="Times New Roman" panose="02020603050405020304" pitchFamily="18" charset="0"/>
              </a:rPr>
              <a:t>Participação de ME e EPP</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91548" y="1608993"/>
            <a:ext cx="11270789" cy="4839350"/>
          </a:xfrm>
        </p:spPr>
        <p:txBody>
          <a:bodyPr>
            <a:noAutofit/>
          </a:bodyPr>
          <a:lstStyle/>
          <a:p>
            <a:pPr marL="0" indent="0" algn="just">
              <a:buNone/>
            </a:pPr>
            <a:r>
              <a:rPr lang="pt-BR" dirty="0"/>
              <a:t>Art. 4º [...]</a:t>
            </a:r>
          </a:p>
          <a:p>
            <a:pPr marL="0" indent="0" algn="just">
              <a:buNone/>
            </a:pPr>
            <a:r>
              <a:rPr lang="pt-BR" dirty="0"/>
              <a:t>§ 2º A obtenção de benefícios a que se refere o caput deste artigo </a:t>
            </a:r>
            <a:r>
              <a:rPr lang="pt-BR" b="1" dirty="0"/>
              <a:t>fica limitada às microempresas e às empresas de pequeno porte que, no ano-calendário de realização da licitação, ainda não tenham celebrado contratos com a Administração Pública cujos valores somados extrapolem a receita bruta máxima admitida para fins de enquadramento como empresa de pequeno porte</a:t>
            </a:r>
            <a:r>
              <a:rPr lang="pt-BR" dirty="0"/>
              <a:t>, devendo o órgão ou entidade exigir do licitante declaração de observância desse limite na licitação.</a:t>
            </a:r>
          </a:p>
          <a:p>
            <a:pPr marL="0" indent="0" algn="just">
              <a:buNone/>
            </a:pPr>
            <a:r>
              <a:rPr lang="pt-BR" dirty="0"/>
              <a:t>§ 3º Nas contratações com prazo de vigência superior a 1 (um) ano, será considerado o valor anual do contrato na aplicação dos limites previstos nos §§ 1º e 2º deste artigo.</a:t>
            </a:r>
          </a:p>
        </p:txBody>
      </p:sp>
    </p:spTree>
    <p:extLst>
      <p:ext uri="{BB962C8B-B14F-4D97-AF65-F5344CB8AC3E}">
        <p14:creationId xmlns:p14="http://schemas.microsoft.com/office/powerpoint/2010/main" val="3098098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5"/>
            <a:ext cx="11062252" cy="891604"/>
          </a:xfrm>
        </p:spPr>
        <p:txBody>
          <a:bodyPr>
            <a:noAutofit/>
          </a:bodyPr>
          <a:lstStyle/>
          <a:p>
            <a:pPr algn="ctr"/>
            <a:r>
              <a:rPr lang="pt-BR" dirty="0">
                <a:latin typeface="Calibri" panose="020F0502020204030204" pitchFamily="34" charset="0"/>
                <a:ea typeface="Calibri" panose="020F0502020204030204" pitchFamily="34" charset="0"/>
                <a:cs typeface="Times New Roman" panose="02020603050405020304" pitchFamily="18" charset="0"/>
              </a:rPr>
              <a:t>Prejulgado 27 – TCE/PR</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91548" y="1608993"/>
            <a:ext cx="11270789" cy="4839350"/>
          </a:xfrm>
        </p:spPr>
        <p:txBody>
          <a:bodyPr>
            <a:noAutofit/>
          </a:bodyPr>
          <a:lstStyle/>
          <a:p>
            <a:pPr marL="0" indent="0" algn="just">
              <a:buNone/>
            </a:pPr>
            <a:r>
              <a:rPr lang="pt-BR" dirty="0"/>
              <a:t>É possível, mediante expressa previsão em lei local ou no instrumento convocatório, realizar licitações exclusiva à microempresas e empresas de pequeno porte, sediadas em determinado local ou região, em virtude da peculiaridade do objeto a ser licitado ou para implementação dos objetivos propostos no art. 47, Lei Complementar n.º 123/2006, desde que, devidamente justificado; </a:t>
            </a:r>
          </a:p>
          <a:p>
            <a:pPr marL="0" indent="0" algn="just">
              <a:buNone/>
            </a:pPr>
            <a:r>
              <a:rPr lang="pt-BR" dirty="0"/>
              <a:t>[...]</a:t>
            </a:r>
          </a:p>
          <a:p>
            <a:pPr marL="0" indent="0" algn="just">
              <a:buNone/>
            </a:pPr>
            <a:r>
              <a:rPr lang="pt-BR" dirty="0" err="1"/>
              <a:t>iv</a:t>
            </a:r>
            <a:r>
              <a:rPr lang="pt-BR" dirty="0"/>
              <a:t>) A aplicação dos instrumentos de fomento dos incisos I e III do art. 48 da Lei Complementar n.º 123/2006 é obrigatória à Administração Pública, somente podendo ser afastada nas hipóteses retratadas no art. 49 do mesmo diploma legislativo, exigindo-se, em qualquer caso, motivação específica e contextualizada quanto à sua incidência. </a:t>
            </a:r>
          </a:p>
        </p:txBody>
      </p:sp>
      <p:pic>
        <p:nvPicPr>
          <p:cNvPr id="4" name="Imagem 3">
            <a:extLst>
              <a:ext uri="{FF2B5EF4-FFF2-40B4-BE49-F238E27FC236}">
                <a16:creationId xmlns:a16="http://schemas.microsoft.com/office/drawing/2014/main" id="{5EB92F57-411F-79FE-1BBC-2FE29FF83772}"/>
              </a:ext>
            </a:extLst>
          </p:cNvPr>
          <p:cNvPicPr>
            <a:picLocks noChangeAspect="1"/>
          </p:cNvPicPr>
          <p:nvPr/>
        </p:nvPicPr>
        <p:blipFill>
          <a:blip r:embed="rId3"/>
          <a:stretch>
            <a:fillRect/>
          </a:stretch>
        </p:blipFill>
        <p:spPr>
          <a:xfrm>
            <a:off x="8975714" y="610334"/>
            <a:ext cx="2743200" cy="866775"/>
          </a:xfrm>
          <a:prstGeom prst="rect">
            <a:avLst/>
          </a:prstGeom>
        </p:spPr>
      </p:pic>
    </p:spTree>
    <p:extLst>
      <p:ext uri="{BB962C8B-B14F-4D97-AF65-F5344CB8AC3E}">
        <p14:creationId xmlns:p14="http://schemas.microsoft.com/office/powerpoint/2010/main" val="70230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69956"/>
            <a:ext cx="10515600" cy="1819747"/>
          </a:xfrm>
          <a:ln>
            <a:solidFill>
              <a:schemeClr val="tx1"/>
            </a:solidFill>
          </a:ln>
        </p:spPr>
        <p:txBody>
          <a:bodyPr>
            <a:noAutofit/>
          </a:bodyPr>
          <a:lstStyle/>
          <a:p>
            <a:pPr marL="514350" indent="-514350" algn="ctr"/>
            <a:r>
              <a:rPr lang="pt-BR" sz="3000" b="0" i="0" dirty="0">
                <a:effectLst/>
              </a:rPr>
              <a:t>Qual o posicionamento do TCE-PR com relação à documentação necessária exigida para comprovação de enquadramento de licitantes como MEI, ME e EPP?</a:t>
            </a:r>
            <a:endParaRPr lang="pt-BR" sz="3000" b="1" dirty="0"/>
          </a:p>
        </p:txBody>
      </p:sp>
      <p:sp>
        <p:nvSpPr>
          <p:cNvPr id="3" name="Espaço Reservado para Conteúdo 2"/>
          <p:cNvSpPr>
            <a:spLocks noGrp="1"/>
          </p:cNvSpPr>
          <p:nvPr>
            <p:ph idx="1"/>
          </p:nvPr>
        </p:nvSpPr>
        <p:spPr>
          <a:xfrm>
            <a:off x="838200" y="2560320"/>
            <a:ext cx="10515600" cy="3786159"/>
          </a:xfrm>
        </p:spPr>
        <p:txBody>
          <a:bodyPr>
            <a:noAutofit/>
          </a:bodyPr>
          <a:lstStyle/>
          <a:p>
            <a:pPr marL="0" indent="0" algn="just">
              <a:buNone/>
            </a:pPr>
            <a:r>
              <a:rPr lang="pt-BR" sz="3000" dirty="0">
                <a:solidFill>
                  <a:srgbClr val="000000"/>
                </a:solidFill>
              </a:rPr>
              <a:t>Cabe ao Município a regulamentação, em seu âmbito, sobre a forma de comprovação da condição de MEI, ME ou EPP; entretanto, não se deve exigir que a declaração de enquadramento seja firmada por Contador, bastando a assinatura do representante legal da empresa. </a:t>
            </a:r>
            <a:r>
              <a:rPr lang="pt-BR" sz="3000" dirty="0">
                <a:effectLst/>
                <a:ea typeface="Calibri" panose="020F0502020204030204" pitchFamily="34" charset="0"/>
                <a:cs typeface="Times New Roman" panose="02020603050405020304" pitchFamily="18" charset="0"/>
              </a:rPr>
              <a:t>	</a:t>
            </a:r>
          </a:p>
          <a:p>
            <a:pPr marL="0" indent="0" algn="just">
              <a:buNone/>
            </a:pPr>
            <a:endParaRPr lang="pt-BR" sz="1700" dirty="0">
              <a:ea typeface="Calibri" panose="020F0502020204030204" pitchFamily="34" charset="0"/>
              <a:cs typeface="Times New Roman" panose="02020603050405020304" pitchFamily="18" charset="0"/>
            </a:endParaRPr>
          </a:p>
          <a:p>
            <a:pPr marL="0" indent="0" algn="just">
              <a:buNone/>
            </a:pPr>
            <a:r>
              <a:rPr lang="pt-BR" sz="1700" dirty="0">
                <a:effectLst/>
                <a:ea typeface="Calibri" panose="020F0502020204030204" pitchFamily="34" charset="0"/>
                <a:cs typeface="Times New Roman" panose="02020603050405020304" pitchFamily="18" charset="0"/>
              </a:rPr>
              <a:t>Consulta com Força Normativa - Processo nº 323786/19 - Acórdão Nº 2210/22 - Tribunal Pleno - Relator Conselheiro Ivan Lelis Bonilha</a:t>
            </a:r>
          </a:p>
          <a:p>
            <a:pPr marL="0" indent="0" algn="just">
              <a:buNone/>
            </a:pPr>
            <a:r>
              <a:rPr lang="pt-BR" sz="1700" dirty="0">
                <a:effectLst/>
                <a:ea typeface="Calibri" panose="020F0502020204030204" pitchFamily="34" charset="0"/>
                <a:cs typeface="Times New Roman" panose="02020603050405020304" pitchFamily="18" charset="0"/>
              </a:rPr>
              <a:t>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448800" y="5913091"/>
            <a:ext cx="2743200" cy="866775"/>
          </a:xfrm>
          <a:prstGeom prst="rect">
            <a:avLst/>
          </a:prstGeom>
        </p:spPr>
      </p:pic>
    </p:spTree>
    <p:extLst>
      <p:ext uri="{BB962C8B-B14F-4D97-AF65-F5344CB8AC3E}">
        <p14:creationId xmlns:p14="http://schemas.microsoft.com/office/powerpoint/2010/main" val="25367687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4DA33728-1EE5-830C-0FAA-43BB866874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FFCE398-1052-10A2-84C9-B694CFA5440F}"/>
              </a:ext>
            </a:extLst>
          </p:cNvPr>
          <p:cNvSpPr>
            <a:spLocks noGrp="1"/>
          </p:cNvSpPr>
          <p:nvPr>
            <p:ph type="title"/>
          </p:nvPr>
        </p:nvSpPr>
        <p:spPr>
          <a:xfrm>
            <a:off x="838200" y="669955"/>
            <a:ext cx="10515600" cy="2222873"/>
          </a:xfrm>
          <a:ln>
            <a:solidFill>
              <a:schemeClr val="tx1"/>
            </a:solidFill>
          </a:ln>
        </p:spPr>
        <p:txBody>
          <a:bodyPr>
            <a:noAutofit/>
          </a:bodyPr>
          <a:lstStyle/>
          <a:p>
            <a:pPr marL="514350" indent="-514350" algn="ctr"/>
            <a:r>
              <a:rPr lang="pt-BR" sz="2800" b="0" i="0" dirty="0">
                <a:effectLst/>
              </a:rPr>
              <a:t>Especificamente acerca dos Microempreendedores Individuais (</a:t>
            </a:r>
            <a:r>
              <a:rPr lang="pt-BR" sz="2800" b="0" i="0" dirty="0" err="1">
                <a:effectLst/>
              </a:rPr>
              <a:t>MEI´s</a:t>
            </a:r>
            <a:r>
              <a:rPr lang="pt-BR" sz="2800" b="0" i="0" dirty="0">
                <a:effectLst/>
              </a:rPr>
              <a:t>), qual o posicionamento do TCE-PR quanto à dispensa ou não exigência de apresentação de Atestado de Capacidade Técnica em certames licitatórios? Qual deve ser a diferenciação na documentação exigida dos </a:t>
            </a:r>
            <a:r>
              <a:rPr lang="pt-BR" sz="2800" b="0" i="0" dirty="0" err="1">
                <a:effectLst/>
              </a:rPr>
              <a:t>MEI's</a:t>
            </a:r>
            <a:r>
              <a:rPr lang="pt-BR" sz="2800" b="0" i="0" dirty="0">
                <a:effectLst/>
              </a:rPr>
              <a:t> em certames licitatórios?</a:t>
            </a:r>
            <a:endParaRPr lang="pt-BR" sz="2800" b="1" dirty="0"/>
          </a:p>
        </p:txBody>
      </p:sp>
      <p:sp>
        <p:nvSpPr>
          <p:cNvPr id="3" name="Espaço Reservado para Conteúdo 2">
            <a:extLst>
              <a:ext uri="{FF2B5EF4-FFF2-40B4-BE49-F238E27FC236}">
                <a16:creationId xmlns:a16="http://schemas.microsoft.com/office/drawing/2014/main" id="{71E12EC8-3FB7-7768-68FD-1B202F0A2DD9}"/>
              </a:ext>
            </a:extLst>
          </p:cNvPr>
          <p:cNvSpPr>
            <a:spLocks noGrp="1"/>
          </p:cNvSpPr>
          <p:nvPr>
            <p:ph idx="1"/>
          </p:nvPr>
        </p:nvSpPr>
        <p:spPr>
          <a:xfrm>
            <a:off x="838200" y="3241964"/>
            <a:ext cx="10515600" cy="2671127"/>
          </a:xfrm>
        </p:spPr>
        <p:txBody>
          <a:bodyPr>
            <a:noAutofit/>
          </a:bodyPr>
          <a:lstStyle/>
          <a:p>
            <a:pPr marL="0" indent="0" algn="just">
              <a:buNone/>
            </a:pPr>
            <a:r>
              <a:rPr lang="pt-BR" sz="3200" dirty="0">
                <a:solidFill>
                  <a:srgbClr val="000000"/>
                </a:solidFill>
              </a:rPr>
              <a:t>R) Os documentos exigidos para qualificação técnica devem estar em consonância com o mínimo necessário para a execução do objeto, devendo ser os mesmos para as pessoas jurídicas e para os MEI.  </a:t>
            </a:r>
          </a:p>
          <a:p>
            <a:pPr marL="0" indent="0" algn="just">
              <a:buNone/>
            </a:pPr>
            <a:endParaRPr lang="pt-BR" sz="3000" dirty="0">
              <a:solidFill>
                <a:srgbClr val="000000"/>
              </a:solidFill>
            </a:endParaRPr>
          </a:p>
          <a:p>
            <a:pPr marL="0" indent="0" algn="just">
              <a:buNone/>
            </a:pPr>
            <a:r>
              <a:rPr lang="pt-BR" sz="3000" dirty="0">
                <a:effectLst/>
                <a:ea typeface="Calibri" panose="020F0502020204030204" pitchFamily="34" charset="0"/>
                <a:cs typeface="Times New Roman" panose="02020603050405020304" pitchFamily="18" charset="0"/>
              </a:rPr>
              <a:t>	</a:t>
            </a:r>
          </a:p>
          <a:p>
            <a:pPr marL="0" indent="0" algn="just">
              <a:buNone/>
            </a:pPr>
            <a:endParaRPr lang="pt-BR" sz="1700" dirty="0">
              <a:ea typeface="Calibri" panose="020F0502020204030204" pitchFamily="34" charset="0"/>
              <a:cs typeface="Times New Roman" panose="02020603050405020304" pitchFamily="18" charset="0"/>
            </a:endParaRPr>
          </a:p>
          <a:p>
            <a:pPr marL="0" indent="0" algn="just">
              <a:buNone/>
            </a:pPr>
            <a:r>
              <a:rPr lang="pt-BR" sz="1700" dirty="0">
                <a:effectLst/>
                <a:ea typeface="Calibri" panose="020F0502020204030204" pitchFamily="34" charset="0"/>
                <a:cs typeface="Times New Roman" panose="02020603050405020304" pitchFamily="18" charset="0"/>
              </a:rPr>
              <a:t>Consulta com Força Normativa - Processo nº 323786/19 - Acórdão Nº 2210/22 - Tribunal Pleno - Relator Conselheiro Ivan Lelis Bonilha</a:t>
            </a:r>
          </a:p>
          <a:p>
            <a:pPr marL="0" indent="0" algn="just">
              <a:buNone/>
            </a:pPr>
            <a:r>
              <a:rPr lang="pt-BR" sz="1700" dirty="0">
                <a:effectLst/>
                <a:ea typeface="Calibri" panose="020F0502020204030204" pitchFamily="34" charset="0"/>
                <a:cs typeface="Times New Roman" panose="02020603050405020304" pitchFamily="18" charset="0"/>
              </a:rPr>
              <a:t>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AE137DAB-30E7-1A16-9708-043663299379}"/>
              </a:ext>
            </a:extLst>
          </p:cNvPr>
          <p:cNvPicPr>
            <a:picLocks noChangeAspect="1"/>
          </p:cNvPicPr>
          <p:nvPr/>
        </p:nvPicPr>
        <p:blipFill>
          <a:blip r:embed="rId3"/>
          <a:stretch>
            <a:fillRect/>
          </a:stretch>
        </p:blipFill>
        <p:spPr>
          <a:xfrm>
            <a:off x="9448800" y="5913091"/>
            <a:ext cx="2743200" cy="866775"/>
          </a:xfrm>
          <a:prstGeom prst="rect">
            <a:avLst/>
          </a:prstGeom>
        </p:spPr>
      </p:pic>
    </p:spTree>
    <p:extLst>
      <p:ext uri="{BB962C8B-B14F-4D97-AF65-F5344CB8AC3E}">
        <p14:creationId xmlns:p14="http://schemas.microsoft.com/office/powerpoint/2010/main" val="21559239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2244B949-EBEF-9275-0462-3018DA3294E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BA132C-5FEC-4800-FB6D-2DB5BD1E3A23}"/>
              </a:ext>
            </a:extLst>
          </p:cNvPr>
          <p:cNvSpPr>
            <a:spLocks noGrp="1"/>
          </p:cNvSpPr>
          <p:nvPr>
            <p:ph type="title"/>
          </p:nvPr>
        </p:nvSpPr>
        <p:spPr>
          <a:xfrm>
            <a:off x="838200" y="669955"/>
            <a:ext cx="10515600" cy="2222873"/>
          </a:xfrm>
          <a:ln>
            <a:solidFill>
              <a:schemeClr val="tx1"/>
            </a:solidFill>
          </a:ln>
        </p:spPr>
        <p:txBody>
          <a:bodyPr>
            <a:noAutofit/>
          </a:bodyPr>
          <a:lstStyle/>
          <a:p>
            <a:pPr marL="514350" indent="-514350" algn="ctr"/>
            <a:r>
              <a:rPr lang="pt-BR" sz="2800" dirty="0"/>
              <a:t>H</a:t>
            </a:r>
            <a:r>
              <a:rPr lang="pt-BR" sz="2800" b="0" i="0" dirty="0">
                <a:effectLst/>
              </a:rPr>
              <a:t>averia a possibilidade legal de instituir preferência de pagamento para as ME, EPP e MEI que venham a fornecer bens e serviços para o Município? A adoção desta prática colocaria o gestor público em risco por descumprimento da ordem cronológica de pagamento imposta legalmente? </a:t>
            </a:r>
            <a:endParaRPr lang="pt-BR" sz="2800" b="1" dirty="0"/>
          </a:p>
        </p:txBody>
      </p:sp>
      <p:sp>
        <p:nvSpPr>
          <p:cNvPr id="3" name="Espaço Reservado para Conteúdo 2">
            <a:extLst>
              <a:ext uri="{FF2B5EF4-FFF2-40B4-BE49-F238E27FC236}">
                <a16:creationId xmlns:a16="http://schemas.microsoft.com/office/drawing/2014/main" id="{558DB43C-05D4-81E3-8333-8E1ACCF8079F}"/>
              </a:ext>
            </a:extLst>
          </p:cNvPr>
          <p:cNvSpPr>
            <a:spLocks noGrp="1"/>
          </p:cNvSpPr>
          <p:nvPr>
            <p:ph idx="1"/>
          </p:nvPr>
        </p:nvSpPr>
        <p:spPr>
          <a:xfrm>
            <a:off x="838200" y="3168713"/>
            <a:ext cx="10515600" cy="3177765"/>
          </a:xfrm>
        </p:spPr>
        <p:txBody>
          <a:bodyPr>
            <a:noAutofit/>
          </a:bodyPr>
          <a:lstStyle/>
          <a:p>
            <a:pPr marL="0" indent="0" algn="just">
              <a:buNone/>
            </a:pPr>
            <a:r>
              <a:rPr lang="pt-BR" sz="3200" dirty="0"/>
              <a:t>R) </a:t>
            </a:r>
            <a:r>
              <a:rPr lang="pt-BR" sz="3200" b="0" i="0" dirty="0">
                <a:effectLst/>
                <a:latin typeface="+mj-lt"/>
              </a:rPr>
              <a:t>Extrapola a competência legislativa local a instituição de preferências que alterem a ordem legal de pagamento dos débitos municipais, ainda que a pretexto de ampliar os benefícios da Lei Complementar nº 123/06. </a:t>
            </a:r>
            <a:r>
              <a:rPr lang="pt-BR" sz="3200" dirty="0">
                <a:latin typeface="+mj-lt"/>
              </a:rPr>
              <a:t>  </a:t>
            </a:r>
          </a:p>
          <a:p>
            <a:pPr marL="0" indent="0" algn="just">
              <a:buNone/>
            </a:pPr>
            <a:r>
              <a:rPr lang="pt-BR" sz="1700" dirty="0">
                <a:effectLst/>
                <a:ea typeface="Calibri" panose="020F0502020204030204" pitchFamily="34" charset="0"/>
                <a:cs typeface="Times New Roman" panose="02020603050405020304" pitchFamily="18" charset="0"/>
              </a:rPr>
              <a:t>Consulta com Força Normativa - Processo nº 323786/19 - Acórdão Nº 2210/22 - Tribunal Pleno - Relator Conselheiro Ivan Lelis Bonilha</a:t>
            </a:r>
          </a:p>
          <a:p>
            <a:pPr marL="0" indent="0" algn="just">
              <a:buNone/>
            </a:pPr>
            <a:r>
              <a:rPr lang="pt-BR" sz="1700" dirty="0">
                <a:effectLst/>
                <a:ea typeface="Calibri" panose="020F0502020204030204" pitchFamily="34" charset="0"/>
                <a:cs typeface="Times New Roman" panose="02020603050405020304" pitchFamily="18" charset="0"/>
              </a:rPr>
              <a:t>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9B45D8A-A2ED-D080-DFB9-DD3994205013}"/>
              </a:ext>
            </a:extLst>
          </p:cNvPr>
          <p:cNvPicPr>
            <a:picLocks noChangeAspect="1"/>
          </p:cNvPicPr>
          <p:nvPr/>
        </p:nvPicPr>
        <p:blipFill>
          <a:blip r:embed="rId3"/>
          <a:stretch>
            <a:fillRect/>
          </a:stretch>
        </p:blipFill>
        <p:spPr>
          <a:xfrm>
            <a:off x="9448800" y="5913091"/>
            <a:ext cx="2743200" cy="866775"/>
          </a:xfrm>
          <a:prstGeom prst="rect">
            <a:avLst/>
          </a:prstGeom>
        </p:spPr>
      </p:pic>
    </p:spTree>
    <p:extLst>
      <p:ext uri="{BB962C8B-B14F-4D97-AF65-F5344CB8AC3E}">
        <p14:creationId xmlns:p14="http://schemas.microsoft.com/office/powerpoint/2010/main" val="3392203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D7F27A68-498C-8901-CB2A-44CF4F66EB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DF79D9-384B-05E4-F78C-BD89AAA83C13}"/>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Floresta deve anular licitação para a compra de aparelhos de ar-condicionado</a:t>
            </a:r>
          </a:p>
        </p:txBody>
      </p:sp>
      <p:sp>
        <p:nvSpPr>
          <p:cNvPr id="3" name="Espaço Reservado para Conteúdo 2">
            <a:extLst>
              <a:ext uri="{FF2B5EF4-FFF2-40B4-BE49-F238E27FC236}">
                <a16:creationId xmlns:a16="http://schemas.microsoft.com/office/drawing/2014/main" id="{9AF9BBB9-5C65-B108-4F85-D9E1A88C4830}"/>
              </a:ext>
            </a:extLst>
          </p:cNvPr>
          <p:cNvSpPr>
            <a:spLocks noGrp="1"/>
          </p:cNvSpPr>
          <p:nvPr>
            <p:ph idx="1"/>
          </p:nvPr>
        </p:nvSpPr>
        <p:spPr>
          <a:xfrm>
            <a:off x="409712" y="1801640"/>
            <a:ext cx="8200134" cy="4544839"/>
          </a:xfrm>
        </p:spPr>
        <p:txBody>
          <a:bodyPr>
            <a:noAutofit/>
          </a:bodyPr>
          <a:lstStyle/>
          <a:p>
            <a:pPr marL="0" indent="0" algn="just">
              <a:buNone/>
            </a:pPr>
            <a:r>
              <a:rPr lang="pt-BR" sz="1700" dirty="0">
                <a:solidFill>
                  <a:srgbClr val="000000"/>
                </a:solidFill>
              </a:rPr>
              <a:t>O Pleno do Tribunal de Contas do Estado do Paraná (TCE-PR) determinou que a Prefeitura de Floresta anule o Pregão Presencial nº 68/2022. [...]</a:t>
            </a:r>
          </a:p>
          <a:p>
            <a:pPr marL="0" indent="0" algn="just">
              <a:buNone/>
            </a:pPr>
            <a:r>
              <a:rPr lang="pt-BR" sz="1700" dirty="0">
                <a:solidFill>
                  <a:srgbClr val="000000"/>
                </a:solidFill>
              </a:rPr>
              <a:t>Os conselheiros também ordenaram que, </a:t>
            </a:r>
            <a:r>
              <a:rPr lang="pt-BR" sz="1700" b="1" dirty="0">
                <a:solidFill>
                  <a:srgbClr val="000000"/>
                </a:solidFill>
              </a:rPr>
              <a:t>nos futuros procedimentos licitatórios em que pretender restringir a competição às microempresas (ME), empresas de pequeno porte (EPP) e microempreendedores individuais (MEI) do próprio município, a administração pública local observe a integralidade das prescrições contidas no </a:t>
            </a:r>
            <a:r>
              <a:rPr lang="pt-BR" sz="1700" b="1" dirty="0">
                <a:solidFill>
                  <a:srgbClr val="000000"/>
                </a:solidFill>
                <a:hlinkClick r:id="rId3">
                  <a:extLst>
                    <a:ext uri="{A12FA001-AC4F-418D-AE19-62706E023703}">
                      <ahyp:hlinkClr xmlns:ahyp="http://schemas.microsoft.com/office/drawing/2018/hyperlinkcolor" val="tx"/>
                    </a:ext>
                  </a:extLst>
                </a:hlinkClick>
              </a:rPr>
              <a:t>Prejulgado nº 27</a:t>
            </a:r>
            <a:r>
              <a:rPr lang="pt-BR" sz="1700" b="1" dirty="0">
                <a:solidFill>
                  <a:srgbClr val="000000"/>
                </a:solidFill>
              </a:rPr>
              <a:t> </a:t>
            </a:r>
            <a:r>
              <a:rPr lang="pt-BR" sz="1700" dirty="0">
                <a:solidFill>
                  <a:srgbClr val="000000"/>
                </a:solidFill>
              </a:rPr>
              <a:t>da Corte, em especial no que diz respeito à realização de planejamento público detalhado.</a:t>
            </a:r>
          </a:p>
          <a:p>
            <a:pPr marL="0" indent="0" algn="just">
              <a:buNone/>
            </a:pPr>
            <a:r>
              <a:rPr lang="pt-BR" sz="1700" dirty="0">
                <a:solidFill>
                  <a:srgbClr val="000000"/>
                </a:solidFill>
              </a:rPr>
              <a:t>[...]</a:t>
            </a:r>
          </a:p>
          <a:p>
            <a:pPr marL="0" indent="0" algn="just">
              <a:buNone/>
            </a:pPr>
            <a:r>
              <a:rPr lang="pt-BR" sz="1700" dirty="0">
                <a:solidFill>
                  <a:srgbClr val="000000"/>
                </a:solidFill>
              </a:rPr>
              <a:t>Entretanto, Requião apontou que, no instrumento convocatório em questão, as justificativas apresentadas "</a:t>
            </a:r>
            <a:r>
              <a:rPr lang="pt-BR" sz="1700" b="1" dirty="0">
                <a:solidFill>
                  <a:srgbClr val="000000"/>
                </a:solidFill>
              </a:rPr>
              <a:t>são completamente genéricas pois somente declaram o intuito de estimular a economia local e regional através das compras públicas</a:t>
            </a:r>
            <a:r>
              <a:rPr lang="pt-BR" sz="1700" dirty="0">
                <a:solidFill>
                  <a:srgbClr val="000000"/>
                </a:solidFill>
              </a:rPr>
              <a:t>, o que autorizaria o município a restringir todas as suas compras às ME e EPP da localidade", em flagrante desacordo com as referidas normas.</a:t>
            </a:r>
            <a:endParaRPr lang="pt-BR" sz="1700" b="0" i="0" dirty="0">
              <a:effectLst/>
            </a:endParaRPr>
          </a:p>
          <a:p>
            <a:pPr algn="just">
              <a:buNone/>
            </a:pPr>
            <a:r>
              <a:rPr lang="pt-BR" sz="1700" dirty="0">
                <a:effectLst/>
                <a:ea typeface="Calibri" panose="020F0502020204030204" pitchFamily="34" charset="0"/>
                <a:cs typeface="Times New Roman" panose="02020603050405020304" pitchFamily="18" charset="0"/>
              </a:rPr>
              <a:t>	(</a:t>
            </a:r>
            <a:r>
              <a:rPr lang="pt-BR" sz="1700" b="1" i="0" u="none" strike="noStrike" kern="1200" dirty="0">
                <a:solidFill>
                  <a:srgbClr val="000000"/>
                </a:solidFill>
                <a:effectLst/>
              </a:rPr>
              <a:t>Processo</a:t>
            </a:r>
            <a:r>
              <a:rPr lang="pt-BR" sz="1700" b="0" i="0" u="none" strike="noStrike" kern="1200" dirty="0">
                <a:solidFill>
                  <a:srgbClr val="000000"/>
                </a:solidFill>
                <a:effectLst/>
              </a:rPr>
              <a:t> </a:t>
            </a:r>
            <a:r>
              <a:rPr lang="pt-BR" sz="1700" b="1" i="0" u="none" strike="noStrike" kern="1200" dirty="0">
                <a:solidFill>
                  <a:srgbClr val="000000"/>
                </a:solidFill>
                <a:effectLst/>
              </a:rPr>
              <a:t>nº</a:t>
            </a:r>
            <a:r>
              <a:rPr lang="pt-BR" sz="1700" b="0" i="0" u="none" strike="noStrike" kern="1200" dirty="0">
                <a:solidFill>
                  <a:srgbClr val="000000"/>
                </a:solidFill>
                <a:effectLst/>
              </a:rPr>
              <a:t>: 765182/22 - Acórdão 43422/23 – Tribunal Pleno. Rel. Cons. Maurício Requião de Mello e Silva</a:t>
            </a:r>
            <a:r>
              <a:rPr lang="pt-BR" sz="1700" dirty="0">
                <a:effectLst/>
                <a:ea typeface="Calibri" panose="020F0502020204030204" pitchFamily="34" charset="0"/>
                <a:cs typeface="Times New Roman" panose="02020603050405020304" pitchFamily="18" charset="0"/>
              </a:rPr>
              <a:t>)</a:t>
            </a: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https://www1.tce.pr.gov.br/noticias/floresta-deve-anular-licitacao-para-a-compra-de-aparelhos-de-ar-condicionado/10996/N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97672A1D-5F1F-A61C-F3C6-1568957B4691}"/>
              </a:ext>
            </a:extLst>
          </p:cNvPr>
          <p:cNvPicPr>
            <a:picLocks noChangeAspect="1"/>
          </p:cNvPicPr>
          <p:nvPr/>
        </p:nvPicPr>
        <p:blipFill>
          <a:blip r:embed="rId4"/>
          <a:stretch>
            <a:fillRect/>
          </a:stretch>
        </p:blipFill>
        <p:spPr>
          <a:xfrm>
            <a:off x="9039088" y="1651761"/>
            <a:ext cx="2743200" cy="866775"/>
          </a:xfrm>
          <a:prstGeom prst="rect">
            <a:avLst/>
          </a:prstGeom>
        </p:spPr>
      </p:pic>
      <p:pic>
        <p:nvPicPr>
          <p:cNvPr id="4" name="Imagem 3">
            <a:extLst>
              <a:ext uri="{FF2B5EF4-FFF2-40B4-BE49-F238E27FC236}">
                <a16:creationId xmlns:a16="http://schemas.microsoft.com/office/drawing/2014/main" id="{FCC47030-0E9A-A8E5-8C33-FB8AFB1D9762}"/>
              </a:ext>
            </a:extLst>
          </p:cNvPr>
          <p:cNvPicPr>
            <a:picLocks noChangeAspect="1"/>
          </p:cNvPicPr>
          <p:nvPr/>
        </p:nvPicPr>
        <p:blipFill>
          <a:blip r:embed="rId5"/>
          <a:stretch>
            <a:fillRect/>
          </a:stretch>
        </p:blipFill>
        <p:spPr>
          <a:xfrm>
            <a:off x="8609845" y="4061404"/>
            <a:ext cx="3576469" cy="2805293"/>
          </a:xfrm>
          <a:prstGeom prst="rect">
            <a:avLst/>
          </a:prstGeom>
        </p:spPr>
      </p:pic>
    </p:spTree>
    <p:extLst>
      <p:ext uri="{BB962C8B-B14F-4D97-AF65-F5344CB8AC3E}">
        <p14:creationId xmlns:p14="http://schemas.microsoft.com/office/powerpoint/2010/main" val="101932312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15269</TotalTime>
  <Words>10860</Words>
  <Application>Microsoft Office PowerPoint</Application>
  <PresentationFormat>Widescreen</PresentationFormat>
  <Paragraphs>463</Paragraphs>
  <Slides>114</Slides>
  <Notes>2</Notes>
  <HiddenSlides>0</HiddenSlides>
  <MMClips>0</MMClips>
  <ScaleCrop>false</ScaleCrop>
  <HeadingPairs>
    <vt:vector size="6" baseType="variant">
      <vt:variant>
        <vt:lpstr>Fontes usadas</vt:lpstr>
      </vt:variant>
      <vt:variant>
        <vt:i4>4</vt:i4>
      </vt:variant>
      <vt:variant>
        <vt:lpstr>Tema</vt:lpstr>
      </vt:variant>
      <vt:variant>
        <vt:i4>3</vt:i4>
      </vt:variant>
      <vt:variant>
        <vt:lpstr>Títulos de slides</vt:lpstr>
      </vt:variant>
      <vt:variant>
        <vt:i4>114</vt:i4>
      </vt:variant>
    </vt:vector>
  </HeadingPairs>
  <TitlesOfParts>
    <vt:vector size="121" baseType="lpstr">
      <vt:lpstr>Arial</vt:lpstr>
      <vt:lpstr>Calibri</vt:lpstr>
      <vt:lpstr>Calibri Light</vt:lpstr>
      <vt:lpstr>rawline</vt:lpstr>
      <vt:lpstr>Tema do Office</vt:lpstr>
      <vt:lpstr>1_Tema do Office</vt:lpstr>
      <vt:lpstr>2_Tema do Office</vt:lpstr>
      <vt:lpstr>Apresentação do PowerPoint</vt:lpstr>
      <vt:lpstr>Apresentação do PowerPoint</vt:lpstr>
      <vt:lpstr>Apresentação do PowerPoint</vt:lpstr>
      <vt:lpstr> </vt:lpstr>
      <vt:lpstr>Apresentação do PowerPoint</vt:lpstr>
      <vt:lpstr>Nova Lei de Licitações. Será mesmo uma novidade?</vt:lpstr>
      <vt:lpstr>Apresentação do PowerPoint</vt:lpstr>
      <vt:lpstr>Apresentação do PowerPoint</vt:lpstr>
      <vt:lpstr>Apresentação do PowerPoint</vt:lpstr>
      <vt:lpstr>Do procedimento na contratação direta</vt:lpstr>
      <vt:lpstr>AUSÊNCIA DE CONTRATO</vt:lpstr>
      <vt:lpstr>AUSÊNCIA DE PROCEDIMENTO</vt:lpstr>
      <vt:lpstr>Consulta: contratação verbal de pequenas compras deve ser feita com adiantamento</vt:lpstr>
      <vt:lpstr>Agentes Públicos responsáveis pelo procedimento</vt:lpstr>
      <vt:lpstr>Agente de Contratação</vt:lpstr>
      <vt:lpstr>Vedações ao Agente de Contratação</vt:lpstr>
      <vt:lpstr>O Professor Marçal Justen Filho lembra que: </vt:lpstr>
      <vt:lpstr>Apresentação do PowerPoint</vt:lpstr>
      <vt:lpstr>Apresentação do PowerPoint</vt:lpstr>
      <vt:lpstr>Apresentação do PowerPoint</vt:lpstr>
      <vt:lpstr>Apresentação do PowerPoint</vt:lpstr>
      <vt:lpstr>Gestão por competência</vt:lpstr>
      <vt:lpstr>Gestão por competência</vt:lpstr>
      <vt:lpstr>O Professor Marçal Justen Filho lembra que: </vt:lpstr>
      <vt:lpstr>Responsabilidades e responsabilizações</vt:lpstr>
      <vt:lpstr>Responsabilidades e responsabilizações</vt:lpstr>
      <vt:lpstr>Responsabilidades e responsabilizações</vt:lpstr>
      <vt:lpstr>Capacitação na Constituição Federal</vt:lpstr>
      <vt:lpstr>Capacitação na NLL</vt:lpstr>
      <vt:lpstr>Municípios devem qualificar seus servidores para licitações e gestão de contratos</vt:lpstr>
      <vt:lpstr>Segregação de funções</vt:lpstr>
      <vt:lpstr>Segregação de Funções como Princípio.</vt:lpstr>
      <vt:lpstr>Segregação de Funções para Levi Rodrigues Vaz</vt:lpstr>
      <vt:lpstr>É obrigatória a segregação de funções?</vt:lpstr>
      <vt:lpstr>Apresentação do PowerPoint</vt:lpstr>
      <vt:lpstr>Consulta:  Vedação de participação em procedimento licitatório ou de contratação de empresa que possua como sócio cônjuge, companheiro ou parente em linha reta, colateral ou por afinidade, até o terceiro grau, de integrante do Controle Interno da entidade licitante</vt:lpstr>
      <vt:lpstr>Consulta:   Município pode normatizar segregação de funções em processos licitatórios</vt:lpstr>
      <vt:lpstr>Estudos Técnicos Preliminares</vt:lpstr>
      <vt:lpstr>Planejamento:</vt:lpstr>
      <vt:lpstr>p) Planejamento de Compras</vt:lpstr>
      <vt:lpstr>Planejamento de Compras</vt:lpstr>
      <vt:lpstr>Instrumentos de Planejamento - PCA</vt:lpstr>
      <vt:lpstr>Apresentação do PowerPoint</vt:lpstr>
      <vt:lpstr>Apresentação do PowerPoint</vt:lpstr>
      <vt:lpstr>Apresentação do PowerPoint</vt:lpstr>
      <vt:lpstr>Instrumentos de Planejamento – ETP</vt:lpstr>
      <vt:lpstr>Estudo técnico preliminar como ferramenta para o planejamento de compras</vt:lpstr>
      <vt:lpstr>Quais elementos devem estar presentes no estudo técnico preliminar?</vt:lpstr>
      <vt:lpstr>TCU esclarece diferença entre estimativa da contratação e valor da contratação nos ETPs</vt:lpstr>
      <vt:lpstr>TCU esclarece diferença entre estimativa da contratação e valor da contratação nos ETPs</vt:lpstr>
      <vt:lpstr>Vício no ETP anula procedimento licitatório TCE-SP</vt:lpstr>
      <vt:lpstr>Cautelar do TCE-PR suspende licitação de Itaperuçu para serviços de limpeza</vt:lpstr>
      <vt:lpstr>Laudos e estudos técnicos devem ser publicados junto com o edital de licitação</vt:lpstr>
      <vt:lpstr>TCE-PR suspende novamente licitação de Campo Mourão para limpeza e coleta de lixo</vt:lpstr>
      <vt:lpstr>Estudo Técnico Preliminar de certame deve considerar as reais necessidades do licitante</vt:lpstr>
      <vt:lpstr>Apresentação do PowerPoint</vt:lpstr>
      <vt:lpstr>Cotação de preços</vt:lpstr>
      <vt:lpstr>Orçamentação</vt:lpstr>
      <vt:lpstr>Para se efetuar uma cotação de preços deve-se considerar:</vt:lpstr>
      <vt:lpstr>Apresentação do PowerPoint</vt:lpstr>
      <vt:lpstr>Apresentação do PowerPoint</vt:lpstr>
      <vt:lpstr>Apresentação do PowerPoint</vt:lpstr>
      <vt:lpstr>Apresentação do PowerPoint</vt:lpstr>
      <vt:lpstr>Apresentação do PowerPoint</vt:lpstr>
      <vt:lpstr>Cotação de preços e inexigibilidade</vt:lpstr>
      <vt:lpstr>TCE-PR multa secretários municipais de Arapoti por irregularidades em licitação Municipal</vt:lpstr>
      <vt:lpstr>Formação de preços em licitação deve ser baseada em fontes variadas e confiáveis</vt:lpstr>
      <vt:lpstr>DA COTAÇÃO CONCOMITANTE – IN SEGES/ME 65/21</vt:lpstr>
      <vt:lpstr>Verificação da existência de dotação orçamentária</vt:lpstr>
      <vt:lpstr>Parecerista Contábil</vt:lpstr>
      <vt:lpstr>Parecer Jurídico</vt:lpstr>
      <vt:lpstr>Conteúdo do Parecer Jurídico</vt:lpstr>
      <vt:lpstr>Parecer Jurídico sobre quais atos?</vt:lpstr>
      <vt:lpstr>Dispensa de Parecer Jurídico</vt:lpstr>
      <vt:lpstr>Apresentação do PowerPoint</vt:lpstr>
      <vt:lpstr>Apresentação do PowerPoint</vt:lpstr>
      <vt:lpstr>Papel do Advogado na nova Lei de Licitações</vt:lpstr>
      <vt:lpstr>Papel do Advogado na nova Lei de Licitações</vt:lpstr>
      <vt:lpstr>Questões de ordem técnica alheias às jurídicas</vt:lpstr>
      <vt:lpstr>3 tipos de pareceres segundo o STF!</vt:lpstr>
      <vt:lpstr>Advogado parecerista: responsabilização</vt:lpstr>
      <vt:lpstr>Advogado parecerista: responsabilização</vt:lpstr>
      <vt:lpstr>Advogado parecerista: responsabilização</vt:lpstr>
      <vt:lpstr>Advocacia Pública Lei 14.133/21 - NLL</vt:lpstr>
      <vt:lpstr>"Pareceres jurídicos em licitações devem ser  expedidos por servidores concursados"</vt:lpstr>
      <vt:lpstr>Gestores da Copel Telecom devem restituir R$ 125 mil por contratação indevida</vt:lpstr>
      <vt:lpstr>Afastada devolução imposta a ex-prefeito de Jacarezinho e escritório de advocacia</vt:lpstr>
      <vt:lpstr>Araruna: Em recurso, TCE-PR afasta multa imposta a consultoria jurídica e contábil</vt:lpstr>
      <vt:lpstr>Ratificação da autoridade</vt:lpstr>
      <vt:lpstr>Manual de compras diretas TCU</vt:lpstr>
      <vt:lpstr>INSTRUÇÃO NORMATIVA SEGES/ME Nº 67, DE 8 DE JULHO DE 2021 – Dispensa Eletrônica</vt:lpstr>
      <vt:lpstr>Participação de ME e EPP</vt:lpstr>
      <vt:lpstr>Participação de ME e EPP</vt:lpstr>
      <vt:lpstr>Participação de ME e EPP</vt:lpstr>
      <vt:lpstr>Prejulgado 27 – TCE/PR</vt:lpstr>
      <vt:lpstr>Qual o posicionamento do TCE-PR com relação à documentação necessária exigida para comprovação de enquadramento de licitantes como MEI, ME e EPP?</vt:lpstr>
      <vt:lpstr>Especificamente acerca dos Microempreendedores Individuais (MEI´s), qual o posicionamento do TCE-PR quanto à dispensa ou não exigência de apresentação de Atestado de Capacidade Técnica em certames licitatórios? Qual deve ser a diferenciação na documentação exigida dos MEI's em certames licitatórios?</vt:lpstr>
      <vt:lpstr>Haveria a possibilidade legal de instituir preferência de pagamento para as ME, EPP e MEI que venham a fornecer bens e serviços para o Município? A adoção desta prática colocaria o gestor público em risco por descumprimento da ordem cronológica de pagamento imposta legalmente? </vt:lpstr>
      <vt:lpstr>Floresta deve anular licitação para a compra de aparelhos de ar-condicionado</vt:lpstr>
      <vt:lpstr>Licitações exclusivas para micro e pequenas empresas precisam ser justificadas</vt:lpstr>
      <vt:lpstr>Publicações do resultado</vt:lpstr>
      <vt:lpstr>Portal Nacional de Contratações Públicas</vt:lpstr>
      <vt:lpstr>Portal Nacional de Contratações Públicas</vt:lpstr>
      <vt:lpstr>O PNCP conterá, entre outras, as seguintes informações acerca das contratações</vt:lpstr>
      <vt:lpstr>Publicação extrato na dispensa pelo valor</vt:lpstr>
      <vt:lpstr>Publicação da Contratação direta</vt:lpstr>
      <vt:lpstr>Documentos de licitação devem ser publicados pontualmente no portal da transparência</vt:lpstr>
      <vt:lpstr>Edital de licitação deve disponibilizar canais de comunicação para esclarecimentos</vt:lpstr>
      <vt:lpstr>Apresentação do PowerPoint</vt:lpstr>
      <vt:lpstr>Apresentação do PowerPoint</vt:lpstr>
      <vt:lpstr>Recomendações</vt:lpstr>
      <vt:lpstr>Apresentação do PowerPoint</vt:lpstr>
      <vt:lpstr>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luiz henrique néia giavina bianchi</cp:lastModifiedBy>
  <cp:revision>441</cp:revision>
  <cp:lastPrinted>2023-01-12T11:17:06Z</cp:lastPrinted>
  <dcterms:created xsi:type="dcterms:W3CDTF">2021-01-15T17:03:51Z</dcterms:created>
  <dcterms:modified xsi:type="dcterms:W3CDTF">2025-11-03T12:58:25Z</dcterms:modified>
</cp:coreProperties>
</file>